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comments/comment1.xml" ContentType="application/vnd.openxmlformats-officedocument.presentationml.comments+xml"/>
  <Override PartName="/ppt/tags/tag9.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2"/>
  </p:notesMasterIdLst>
  <p:sldIdLst>
    <p:sldId id="865" r:id="rId2"/>
    <p:sldId id="867" r:id="rId3"/>
    <p:sldId id="868" r:id="rId4"/>
    <p:sldId id="872" r:id="rId5"/>
    <p:sldId id="881" r:id="rId6"/>
    <p:sldId id="584" r:id="rId7"/>
    <p:sldId id="882" r:id="rId8"/>
    <p:sldId id="880" r:id="rId9"/>
    <p:sldId id="910" r:id="rId10"/>
    <p:sldId id="911" r:id="rId11"/>
    <p:sldId id="912" r:id="rId12"/>
    <p:sldId id="913" r:id="rId13"/>
    <p:sldId id="914" r:id="rId14"/>
    <p:sldId id="915" r:id="rId15"/>
    <p:sldId id="886" r:id="rId16"/>
    <p:sldId id="887" r:id="rId17"/>
    <p:sldId id="888" r:id="rId18"/>
    <p:sldId id="889" r:id="rId19"/>
    <p:sldId id="890" r:id="rId20"/>
    <p:sldId id="916" r:id="rId21"/>
    <p:sldId id="917" r:id="rId22"/>
    <p:sldId id="918" r:id="rId23"/>
    <p:sldId id="919" r:id="rId24"/>
    <p:sldId id="920" r:id="rId25"/>
    <p:sldId id="921" r:id="rId26"/>
    <p:sldId id="922" r:id="rId27"/>
    <p:sldId id="927" r:id="rId28"/>
    <p:sldId id="924" r:id="rId29"/>
    <p:sldId id="883" r:id="rId30"/>
    <p:sldId id="884" r:id="rId31"/>
    <p:sldId id="892" r:id="rId32"/>
    <p:sldId id="885" r:id="rId33"/>
    <p:sldId id="925" r:id="rId34"/>
    <p:sldId id="878" r:id="rId35"/>
    <p:sldId id="894" r:id="rId36"/>
    <p:sldId id="879" r:id="rId37"/>
    <p:sldId id="895" r:id="rId38"/>
    <p:sldId id="896" r:id="rId39"/>
    <p:sldId id="897" r:id="rId40"/>
    <p:sldId id="898" r:id="rId41"/>
    <p:sldId id="899" r:id="rId42"/>
    <p:sldId id="900" r:id="rId43"/>
    <p:sldId id="901" r:id="rId44"/>
    <p:sldId id="928" r:id="rId45"/>
    <p:sldId id="929" r:id="rId46"/>
    <p:sldId id="930" r:id="rId47"/>
    <p:sldId id="931" r:id="rId48"/>
    <p:sldId id="932" r:id="rId49"/>
    <p:sldId id="933" r:id="rId50"/>
    <p:sldId id="871"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5" userDrawn="1">
          <p15:clr>
            <a:srgbClr val="A4A3A4"/>
          </p15:clr>
        </p15:guide>
        <p15:guide id="2" pos="7256" userDrawn="1">
          <p15:clr>
            <a:srgbClr val="A4A3A4"/>
          </p15:clr>
        </p15:guide>
        <p15:guide id="3" orient="horz" pos="663" userDrawn="1">
          <p15:clr>
            <a:srgbClr val="A4A3A4"/>
          </p15:clr>
        </p15:guide>
        <p15:guide id="4" orient="horz" pos="712" userDrawn="1">
          <p15:clr>
            <a:srgbClr val="A4A3A4"/>
          </p15:clr>
        </p15:guide>
        <p15:guide id="5" orient="horz" pos="3928" userDrawn="1">
          <p15:clr>
            <a:srgbClr val="A4A3A4"/>
          </p15:clr>
        </p15:guide>
        <p15:guide id="6" orient="horz" pos="38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56"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7F"/>
    <a:srgbClr val="64A3D7"/>
    <a:srgbClr val="4D9BD4"/>
    <a:srgbClr val="00539E"/>
    <a:srgbClr val="89DFFD"/>
    <a:srgbClr val="FFFFFF"/>
    <a:srgbClr val="2F5597"/>
    <a:srgbClr val="C5D2FB"/>
    <a:srgbClr val="2E5497"/>
    <a:srgbClr val="EAF2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69" autoAdjust="0"/>
    <p:restoredTop sz="96658" autoAdjust="0"/>
  </p:normalViewPr>
  <p:slideViewPr>
    <p:cSldViewPr snapToGrid="0">
      <p:cViewPr varScale="1">
        <p:scale>
          <a:sx n="59" d="100"/>
          <a:sy n="59" d="100"/>
        </p:scale>
        <p:origin x="91" y="408"/>
      </p:cViewPr>
      <p:guideLst>
        <p:guide pos="415"/>
        <p:guide pos="7256"/>
        <p:guide orient="horz" pos="663"/>
        <p:guide orient="horz" pos="712"/>
        <p:guide orient="horz" pos="3928"/>
        <p:guide orient="horz" pos="3861"/>
      </p:guideLst>
    </p:cSldViewPr>
  </p:slideViewPr>
  <p:outlineViewPr>
    <p:cViewPr>
      <p:scale>
        <a:sx n="33" d="100"/>
        <a:sy n="33" d="100"/>
      </p:scale>
      <p:origin x="0" y="-77"/>
    </p:cViewPr>
  </p:outlineViewPr>
  <p:notesTextViewPr>
    <p:cViewPr>
      <p:scale>
        <a:sx n="1" d="1"/>
        <a:sy n="1" d="1"/>
      </p:scale>
      <p:origin x="0" y="0"/>
    </p:cViewPr>
  </p:notesTextViewPr>
  <p:sorterViewPr>
    <p:cViewPr varScale="1">
      <p:scale>
        <a:sx n="1" d="1"/>
        <a:sy n="1" d="1"/>
      </p:scale>
      <p:origin x="0" y="-289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17T16:39:53.934"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B5295-0690-45DE-9E01-B4636744B25F}" type="datetimeFigureOut">
              <a:rPr lang="zh-CN" altLang="en-US" smtClean="0"/>
              <a:t>2023/11/27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13C37-BE2C-4CB8-940D-F8BE2EE62933}" type="slidenum">
              <a:rPr lang="zh-CN" altLang="en-US" smtClean="0"/>
              <a:t>‹#›</a:t>
            </a:fld>
            <a:endParaRPr lang="zh-CN" altLang="en-US"/>
          </a:p>
        </p:txBody>
      </p:sp>
    </p:spTree>
    <p:extLst>
      <p:ext uri="{BB962C8B-B14F-4D97-AF65-F5344CB8AC3E}">
        <p14:creationId xmlns:p14="http://schemas.microsoft.com/office/powerpoint/2010/main" val="147946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9</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围绕</a:t>
            </a:r>
            <a:r>
              <a:rPr lang="en-US" altLang="zh-CN" dirty="0"/>
              <a:t>2021</a:t>
            </a:r>
            <a:r>
              <a:rPr lang="zh-CN" altLang="en-US" dirty="0"/>
              <a:t>年度的工作目标，我们已经完成了</a:t>
            </a:r>
            <a:r>
              <a:rPr lang="en-US" altLang="zh-CN" dirty="0"/>
              <a:t>80%</a:t>
            </a:r>
            <a:r>
              <a:rPr lang="zh-CN" altLang="en-US" dirty="0"/>
              <a:t>的工作</a:t>
            </a:r>
          </a:p>
        </p:txBody>
      </p:sp>
      <p:sp>
        <p:nvSpPr>
          <p:cNvPr id="4" name="灯片编号占位符 3"/>
          <p:cNvSpPr>
            <a:spLocks noGrp="1"/>
          </p:cNvSpPr>
          <p:nvPr>
            <p:ph type="sldNum" sz="quarter" idx="10"/>
          </p:nvPr>
        </p:nvSpPr>
        <p:spPr/>
        <p:txBody>
          <a:bodyPr/>
          <a:lstStyle/>
          <a:p>
            <a:fld id="{93413C37-BE2C-4CB8-940D-F8BE2EE62933}" type="slidenum">
              <a:rPr lang="zh-CN" altLang="en-US" smtClean="0"/>
              <a:t>40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10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11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2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9DA1BF7-27E1-43A7-AA55-1959288202ED}"/>
              </a:ext>
            </a:extLst>
          </p:cNvPr>
          <p:cNvGrpSpPr/>
          <p:nvPr userDrawn="1"/>
        </p:nvGrpSpPr>
        <p:grpSpPr>
          <a:xfrm flipH="1" flipV="1">
            <a:off x="0" y="0"/>
            <a:ext cx="1280160" cy="685800"/>
            <a:chOff x="11489653" y="5119600"/>
            <a:chExt cx="702346" cy="1738401"/>
          </a:xfrm>
        </p:grpSpPr>
        <p:sp>
          <p:nvSpPr>
            <p:cNvPr id="11" name="任意多边形: 形状 10">
              <a:extLst>
                <a:ext uri="{FF2B5EF4-FFF2-40B4-BE49-F238E27FC236}">
                  <a16:creationId xmlns:a16="http://schemas.microsoft.com/office/drawing/2014/main" id="{79C6DE0E-2F33-411B-89DF-E40518DE3284}"/>
                </a:ext>
              </a:extLst>
            </p:cNvPr>
            <p:cNvSpPr/>
            <p:nvPr/>
          </p:nvSpPr>
          <p:spPr>
            <a:xfrm>
              <a:off x="11852771" y="6018366"/>
              <a:ext cx="339228" cy="839635"/>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sp>
          <p:nvSpPr>
            <p:cNvPr id="12" name="任意多边形: 形状 11">
              <a:extLst>
                <a:ext uri="{FF2B5EF4-FFF2-40B4-BE49-F238E27FC236}">
                  <a16:creationId xmlns:a16="http://schemas.microsoft.com/office/drawing/2014/main" id="{5528EF21-8DEB-440E-B68B-BF535B0825EC}"/>
                </a:ext>
              </a:extLst>
            </p:cNvPr>
            <p:cNvSpPr/>
            <p:nvPr/>
          </p:nvSpPr>
          <p:spPr>
            <a:xfrm>
              <a:off x="11623086" y="5449864"/>
              <a:ext cx="568913" cy="1408137"/>
            </a:xfrm>
            <a:custGeom>
              <a:avLst/>
              <a:gdLst>
                <a:gd name="connsiteX0" fmla="*/ 568913 w 568913"/>
                <a:gd name="connsiteY0" fmla="*/ 0 h 1408137"/>
                <a:gd name="connsiteX1" fmla="*/ 568913 w 568913"/>
                <a:gd name="connsiteY1" fmla="*/ 643241 h 1408137"/>
                <a:gd name="connsiteX2" fmla="*/ 259881 w 568913"/>
                <a:gd name="connsiteY2" fmla="*/ 1408137 h 1408137"/>
                <a:gd name="connsiteX3" fmla="*/ 0 w 568913"/>
                <a:gd name="connsiteY3" fmla="*/ 1408137 h 1408137"/>
              </a:gdLst>
              <a:ahLst/>
              <a:cxnLst>
                <a:cxn ang="0">
                  <a:pos x="connsiteX0" y="connsiteY0"/>
                </a:cxn>
                <a:cxn ang="0">
                  <a:pos x="connsiteX1" y="connsiteY1"/>
                </a:cxn>
                <a:cxn ang="0">
                  <a:pos x="connsiteX2" y="connsiteY2"/>
                </a:cxn>
                <a:cxn ang="0">
                  <a:pos x="connsiteX3" y="connsiteY3"/>
                </a:cxn>
              </a:cxnLst>
              <a:rect l="l" t="t" r="r" b="b"/>
              <a:pathLst>
                <a:path w="568913" h="1408137">
                  <a:moveTo>
                    <a:pt x="568913" y="0"/>
                  </a:moveTo>
                  <a:lnTo>
                    <a:pt x="568913" y="643241"/>
                  </a:lnTo>
                  <a:lnTo>
                    <a:pt x="259881" y="1408137"/>
                  </a:lnTo>
                  <a:lnTo>
                    <a:pt x="0" y="1408137"/>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sp>
          <p:nvSpPr>
            <p:cNvPr id="13" name="任意多边形: 形状 12">
              <a:extLst>
                <a:ext uri="{FF2B5EF4-FFF2-40B4-BE49-F238E27FC236}">
                  <a16:creationId xmlns:a16="http://schemas.microsoft.com/office/drawing/2014/main" id="{BB76322B-D358-4F21-B8CC-34B677478C5C}"/>
                </a:ext>
              </a:extLst>
            </p:cNvPr>
            <p:cNvSpPr/>
            <p:nvPr/>
          </p:nvSpPr>
          <p:spPr>
            <a:xfrm>
              <a:off x="11489653" y="5119600"/>
              <a:ext cx="702346" cy="1738401"/>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grpSp>
    </p:spTree>
    <p:extLst>
      <p:ext uri="{BB962C8B-B14F-4D97-AF65-F5344CB8AC3E}">
        <p14:creationId xmlns:p14="http://schemas.microsoft.com/office/powerpoint/2010/main" val="288845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A10012-7DE7-4927-9338-9F6658B3ED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3919"/>
          <a:stretch/>
        </p:blipFill>
        <p:spPr>
          <a:xfrm>
            <a:off x="2737536" y="-23325"/>
            <a:ext cx="9450900" cy="6862666"/>
          </a:xfrm>
          <a:prstGeom prst="rect">
            <a:avLst/>
          </a:prstGeom>
        </p:spPr>
      </p:pic>
      <p:sp>
        <p:nvSpPr>
          <p:cNvPr id="4" name="矩形 11">
            <a:extLst>
              <a:ext uri="{FF2B5EF4-FFF2-40B4-BE49-F238E27FC236}">
                <a16:creationId xmlns:a16="http://schemas.microsoft.com/office/drawing/2014/main" id="{6D79298F-0D06-4C33-B0C8-D8D4B3C7F645}"/>
              </a:ext>
            </a:extLst>
          </p:cNvPr>
          <p:cNvSpPr/>
          <p:nvPr/>
        </p:nvSpPr>
        <p:spPr>
          <a:xfrm flipH="1">
            <a:off x="0" y="-9329"/>
            <a:ext cx="9172142" cy="6858000"/>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nvGrpSpPr>
          <p:cNvPr id="5" name="组合 4">
            <a:extLst>
              <a:ext uri="{FF2B5EF4-FFF2-40B4-BE49-F238E27FC236}">
                <a16:creationId xmlns:a16="http://schemas.microsoft.com/office/drawing/2014/main" id="{D375712F-5EB0-48CF-9FE8-EC8503252FB1}"/>
              </a:ext>
            </a:extLst>
          </p:cNvPr>
          <p:cNvGrpSpPr/>
          <p:nvPr/>
        </p:nvGrpSpPr>
        <p:grpSpPr>
          <a:xfrm flipH="1">
            <a:off x="6096000" y="-18659"/>
            <a:ext cx="3603649" cy="6858000"/>
            <a:chOff x="1531613" y="0"/>
            <a:chExt cx="3375826" cy="6858000"/>
          </a:xfrm>
        </p:grpSpPr>
        <p:sp>
          <p:nvSpPr>
            <p:cNvPr id="6" name="任意多边形: 形状 5">
              <a:extLst>
                <a:ext uri="{FF2B5EF4-FFF2-40B4-BE49-F238E27FC236}">
                  <a16:creationId xmlns:a16="http://schemas.microsoft.com/office/drawing/2014/main" id="{15D3B33A-F02C-4656-AAD3-5B0BE0C5F2E8}"/>
                </a:ext>
              </a:extLst>
            </p:cNvPr>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7" name="任意多边形: 形状 6">
              <a:extLst>
                <a:ext uri="{FF2B5EF4-FFF2-40B4-BE49-F238E27FC236}">
                  <a16:creationId xmlns:a16="http://schemas.microsoft.com/office/drawing/2014/main" id="{BD1839CB-583C-4271-B060-782D5A68F403}"/>
                </a:ext>
              </a:extLst>
            </p:cNvPr>
            <p:cNvSpPr/>
            <p:nvPr/>
          </p:nvSpPr>
          <p:spPr>
            <a:xfrm>
              <a:off x="1531613"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Normal"/>
                <a:cs typeface="+mn-cs"/>
              </a:endParaRPr>
            </a:p>
          </p:txBody>
        </p:sp>
      </p:grpSp>
    </p:spTree>
    <p:extLst>
      <p:ext uri="{BB962C8B-B14F-4D97-AF65-F5344CB8AC3E}">
        <p14:creationId xmlns:p14="http://schemas.microsoft.com/office/powerpoint/2010/main" val="90091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A0C902C-3FF8-4FA4-A1C6-DFF8957E423C}"/>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l="19433" b="25926"/>
          <a:stretch/>
        </p:blipFill>
        <p:spPr>
          <a:xfrm>
            <a:off x="0" y="0"/>
            <a:ext cx="9921730" cy="6909263"/>
          </a:xfrm>
          <a:prstGeom prst="rect">
            <a:avLst/>
          </a:prstGeom>
        </p:spPr>
      </p:pic>
      <p:sp>
        <p:nvSpPr>
          <p:cNvPr id="8" name="矩形 7">
            <a:extLst>
              <a:ext uri="{FF2B5EF4-FFF2-40B4-BE49-F238E27FC236}">
                <a16:creationId xmlns:a16="http://schemas.microsoft.com/office/drawing/2014/main" id="{13EC86AA-D47E-4A88-A781-07F144E3A418}"/>
              </a:ext>
            </a:extLst>
          </p:cNvPr>
          <p:cNvSpPr/>
          <p:nvPr userDrawn="1"/>
        </p:nvSpPr>
        <p:spPr>
          <a:xfrm>
            <a:off x="0" y="0"/>
            <a:ext cx="12227769" cy="6909263"/>
          </a:xfrm>
          <a:prstGeom prst="rect">
            <a:avLst/>
          </a:prstGeom>
          <a:gradFill flip="none" rotWithShape="1">
            <a:gsLst>
              <a:gs pos="0">
                <a:srgbClr val="1A5E87">
                  <a:alpha val="85000"/>
                </a:srgbClr>
              </a:gs>
              <a:gs pos="99000">
                <a:srgbClr val="04033F">
                  <a:alpha val="46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1">
            <a:extLst>
              <a:ext uri="{FF2B5EF4-FFF2-40B4-BE49-F238E27FC236}">
                <a16:creationId xmlns:a16="http://schemas.microsoft.com/office/drawing/2014/main" id="{0119A14A-C4AA-42E7-9D23-C174C794F125}"/>
              </a:ext>
            </a:extLst>
          </p:cNvPr>
          <p:cNvSpPr/>
          <p:nvPr userDrawn="1"/>
        </p:nvSpPr>
        <p:spPr>
          <a:xfrm>
            <a:off x="3635492" y="0"/>
            <a:ext cx="8592277" cy="6909262"/>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nvGrpSpPr>
          <p:cNvPr id="10" name="组合 9">
            <a:extLst>
              <a:ext uri="{FF2B5EF4-FFF2-40B4-BE49-F238E27FC236}">
                <a16:creationId xmlns:a16="http://schemas.microsoft.com/office/drawing/2014/main" id="{55343508-74C1-4CAA-9324-E0F7ACC404DC}"/>
              </a:ext>
            </a:extLst>
          </p:cNvPr>
          <p:cNvGrpSpPr/>
          <p:nvPr userDrawn="1"/>
        </p:nvGrpSpPr>
        <p:grpSpPr>
          <a:xfrm>
            <a:off x="3078548" y="0"/>
            <a:ext cx="3375827" cy="6909262"/>
            <a:chOff x="1531612" y="0"/>
            <a:chExt cx="3375827" cy="6858000"/>
          </a:xfrm>
        </p:grpSpPr>
        <p:sp>
          <p:nvSpPr>
            <p:cNvPr id="11" name="任意多边形: 形状 10">
              <a:extLst>
                <a:ext uri="{FF2B5EF4-FFF2-40B4-BE49-F238E27FC236}">
                  <a16:creationId xmlns:a16="http://schemas.microsoft.com/office/drawing/2014/main" id="{EE1A43F8-E422-44D5-992D-34F95D22FAD3}"/>
                </a:ext>
              </a:extLst>
            </p:cNvPr>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12" name="任意多边形: 形状 11">
              <a:extLst>
                <a:ext uri="{FF2B5EF4-FFF2-40B4-BE49-F238E27FC236}">
                  <a16:creationId xmlns:a16="http://schemas.microsoft.com/office/drawing/2014/main" id="{3887ABFF-373A-45AC-961C-3E52ECA3C972}"/>
                </a:ext>
              </a:extLst>
            </p:cNvPr>
            <p:cNvSpPr/>
            <p:nvPr/>
          </p:nvSpPr>
          <p:spPr>
            <a:xfrm>
              <a:off x="1531612"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grpSp>
        <p:nvGrpSpPr>
          <p:cNvPr id="14" name="组合 13">
            <a:extLst>
              <a:ext uri="{FF2B5EF4-FFF2-40B4-BE49-F238E27FC236}">
                <a16:creationId xmlns:a16="http://schemas.microsoft.com/office/drawing/2014/main" id="{ACFA2CC2-4612-4EE2-90AB-B415538446D3}"/>
              </a:ext>
            </a:extLst>
          </p:cNvPr>
          <p:cNvGrpSpPr/>
          <p:nvPr userDrawn="1"/>
        </p:nvGrpSpPr>
        <p:grpSpPr>
          <a:xfrm>
            <a:off x="11698028" y="5577840"/>
            <a:ext cx="529752" cy="1331422"/>
            <a:chOff x="11489652" y="4991405"/>
            <a:chExt cx="753203" cy="1866596"/>
          </a:xfrm>
        </p:grpSpPr>
        <p:sp>
          <p:nvSpPr>
            <p:cNvPr id="15" name="任意多边形: 形状 14">
              <a:extLst>
                <a:ext uri="{FF2B5EF4-FFF2-40B4-BE49-F238E27FC236}">
                  <a16:creationId xmlns:a16="http://schemas.microsoft.com/office/drawing/2014/main" id="{1F3DD0C5-2670-4ACB-8EEA-1114032923F5}"/>
                </a:ext>
              </a:extLst>
            </p:cNvPr>
            <p:cNvSpPr/>
            <p:nvPr/>
          </p:nvSpPr>
          <p:spPr>
            <a:xfrm>
              <a:off x="11680176" y="5504185"/>
              <a:ext cx="562679" cy="1353816"/>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17" name="任意多边形: 形状 16">
              <a:extLst>
                <a:ext uri="{FF2B5EF4-FFF2-40B4-BE49-F238E27FC236}">
                  <a16:creationId xmlns:a16="http://schemas.microsoft.com/office/drawing/2014/main" id="{FCF5B2F3-93A4-4991-88B8-BA9B1260FF42}"/>
                </a:ext>
              </a:extLst>
            </p:cNvPr>
            <p:cNvSpPr/>
            <p:nvPr userDrawn="1"/>
          </p:nvSpPr>
          <p:spPr>
            <a:xfrm>
              <a:off x="11489652" y="4991405"/>
              <a:ext cx="753193" cy="1866596"/>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spTree>
    <p:extLst>
      <p:ext uri="{BB962C8B-B14F-4D97-AF65-F5344CB8AC3E}">
        <p14:creationId xmlns:p14="http://schemas.microsoft.com/office/powerpoint/2010/main" val="2694660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52F6E0D-B311-4712-8F24-91A3096F0870}"/>
              </a:ext>
            </a:extLst>
          </p:cNvPr>
          <p:cNvGrpSpPr/>
          <p:nvPr userDrawn="1"/>
        </p:nvGrpSpPr>
        <p:grpSpPr>
          <a:xfrm>
            <a:off x="-61453" y="-11151"/>
            <a:ext cx="12314904" cy="6909263"/>
            <a:chOff x="-61453" y="-11151"/>
            <a:chExt cx="12314904" cy="6909263"/>
          </a:xfrm>
        </p:grpSpPr>
        <p:pic>
          <p:nvPicPr>
            <p:cNvPr id="4" name="图片 3">
              <a:extLst>
                <a:ext uri="{FF2B5EF4-FFF2-40B4-BE49-F238E27FC236}">
                  <a16:creationId xmlns:a16="http://schemas.microsoft.com/office/drawing/2014/main" id="{D92EA381-98CE-4E3C-8594-B586B31CE7CF}"/>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b="25926"/>
            <a:stretch/>
          </p:blipFill>
          <p:spPr>
            <a:xfrm>
              <a:off x="-61452" y="-11151"/>
              <a:ext cx="12314903" cy="6909263"/>
            </a:xfrm>
            <a:prstGeom prst="rect">
              <a:avLst/>
            </a:prstGeom>
          </p:spPr>
        </p:pic>
        <p:sp>
          <p:nvSpPr>
            <p:cNvPr id="5" name="矩形 4">
              <a:extLst>
                <a:ext uri="{FF2B5EF4-FFF2-40B4-BE49-F238E27FC236}">
                  <a16:creationId xmlns:a16="http://schemas.microsoft.com/office/drawing/2014/main" id="{56EBF749-5D8A-4207-A71B-B45DCF2D05AF}"/>
                </a:ext>
              </a:extLst>
            </p:cNvPr>
            <p:cNvSpPr/>
            <p:nvPr userDrawn="1"/>
          </p:nvSpPr>
          <p:spPr>
            <a:xfrm>
              <a:off x="-61453" y="0"/>
              <a:ext cx="12314903" cy="6898112"/>
            </a:xfrm>
            <a:prstGeom prst="rect">
              <a:avLst/>
            </a:prstGeom>
            <a:gradFill flip="none" rotWithShape="1">
              <a:gsLst>
                <a:gs pos="0">
                  <a:srgbClr val="1A5E87"/>
                </a:gs>
                <a:gs pos="100000">
                  <a:srgbClr val="04033F">
                    <a:alpha val="8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8251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082F2DE-06D9-4DB3-AEC1-7F3AFADA1C83}"/>
              </a:ext>
            </a:extLst>
          </p:cNvPr>
          <p:cNvGrpSpPr/>
          <p:nvPr userDrawn="1"/>
        </p:nvGrpSpPr>
        <p:grpSpPr>
          <a:xfrm>
            <a:off x="394159" y="310888"/>
            <a:ext cx="682341" cy="539179"/>
            <a:chOff x="1801006" y="1526207"/>
            <a:chExt cx="1242672" cy="981947"/>
          </a:xfrm>
        </p:grpSpPr>
        <p:sp>
          <p:nvSpPr>
            <p:cNvPr id="5" name="矩形 4">
              <a:extLst>
                <a:ext uri="{FF2B5EF4-FFF2-40B4-BE49-F238E27FC236}">
                  <a16:creationId xmlns:a16="http://schemas.microsoft.com/office/drawing/2014/main" id="{0879BAAD-D596-4660-850C-986DA00828E2}"/>
                </a:ext>
              </a:extLst>
            </p:cNvPr>
            <p:cNvSpPr/>
            <p:nvPr userDrawn="1"/>
          </p:nvSpPr>
          <p:spPr>
            <a:xfrm>
              <a:off x="2224301" y="1732937"/>
              <a:ext cx="819377" cy="695740"/>
            </a:xfrm>
            <a:prstGeom prst="rect">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6" name="任意多边形 13">
              <a:extLst>
                <a:ext uri="{FF2B5EF4-FFF2-40B4-BE49-F238E27FC236}">
                  <a16:creationId xmlns:a16="http://schemas.microsoft.com/office/drawing/2014/main" id="{6E0A6764-AB13-4A78-B49D-46CD59722C15}"/>
                </a:ext>
              </a:extLst>
            </p:cNvPr>
            <p:cNvSpPr/>
            <p:nvPr userDrawn="1"/>
          </p:nvSpPr>
          <p:spPr>
            <a:xfrm>
              <a:off x="1801006" y="1526207"/>
              <a:ext cx="1063935" cy="981947"/>
            </a:xfrm>
            <a:custGeom>
              <a:avLst/>
              <a:gdLst>
                <a:gd name="connsiteX0" fmla="*/ 0 w 2864941"/>
                <a:gd name="connsiteY0" fmla="*/ 0 h 981947"/>
                <a:gd name="connsiteX1" fmla="*/ 2864941 w 2864941"/>
                <a:gd name="connsiteY1" fmla="*/ 0 h 981947"/>
                <a:gd name="connsiteX2" fmla="*/ 2041802 w 2864941"/>
                <a:gd name="connsiteY2" fmla="*/ 981947 h 981947"/>
                <a:gd name="connsiteX3" fmla="*/ 0 w 2864941"/>
                <a:gd name="connsiteY3" fmla="*/ 981947 h 981947"/>
              </a:gdLst>
              <a:ahLst/>
              <a:cxnLst>
                <a:cxn ang="0">
                  <a:pos x="connsiteX0" y="connsiteY0"/>
                </a:cxn>
                <a:cxn ang="0">
                  <a:pos x="connsiteX1" y="connsiteY1"/>
                </a:cxn>
                <a:cxn ang="0">
                  <a:pos x="connsiteX2" y="connsiteY2"/>
                </a:cxn>
                <a:cxn ang="0">
                  <a:pos x="connsiteX3" y="connsiteY3"/>
                </a:cxn>
              </a:cxnLst>
              <a:rect l="l" t="t" r="r" b="b"/>
              <a:pathLst>
                <a:path w="2864941" h="981947">
                  <a:moveTo>
                    <a:pt x="0" y="0"/>
                  </a:moveTo>
                  <a:lnTo>
                    <a:pt x="2864941" y="0"/>
                  </a:lnTo>
                  <a:lnTo>
                    <a:pt x="2041802" y="981947"/>
                  </a:lnTo>
                  <a:lnTo>
                    <a:pt x="0" y="981947"/>
                  </a:lnTo>
                  <a:close/>
                </a:path>
              </a:pathLst>
            </a:custGeom>
            <a:solidFill>
              <a:srgbClr val="005AA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0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grpSp>
    </p:spTree>
    <p:extLst>
      <p:ext uri="{BB962C8B-B14F-4D97-AF65-F5344CB8AC3E}">
        <p14:creationId xmlns:p14="http://schemas.microsoft.com/office/powerpoint/2010/main" val="288808978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6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0027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6.xml"/><Relationship Id="rId1" Type="http://schemas.openxmlformats.org/officeDocument/2006/relationships/tags" Target="../tags/tag7.xml"/><Relationship Id="rId5" Type="http://schemas.openxmlformats.org/officeDocument/2006/relationships/image" Target="../media/image9.png"/><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794728" y="1526754"/>
            <a:ext cx="8175445" cy="3529890"/>
          </a:xfrm>
          <a:prstGeom prst="rect">
            <a:avLst/>
          </a:prstGeom>
        </p:spPr>
      </p:pic>
      <p:sp>
        <p:nvSpPr>
          <p:cNvPr id="34" name="平行四边形 33">
            <a:extLst>
              <a:ext uri="{FF2B5EF4-FFF2-40B4-BE49-F238E27FC236}">
                <a16:creationId xmlns:a16="http://schemas.microsoft.com/office/drawing/2014/main" id="{86B2D4A7-EE6A-BF42-B6C7-8FA38A66A2CE}"/>
              </a:ext>
            </a:extLst>
          </p:cNvPr>
          <p:cNvSpPr/>
          <p:nvPr/>
        </p:nvSpPr>
        <p:spPr>
          <a:xfrm>
            <a:off x="9042792" y="328612"/>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a:extLst>
              <a:ext uri="{FF2B5EF4-FFF2-40B4-BE49-F238E27FC236}">
                <a16:creationId xmlns:a16="http://schemas.microsoft.com/office/drawing/2014/main" id="{D823E484-0B40-2142-B031-E0D3C2E285D0}"/>
              </a:ext>
            </a:extLst>
          </p:cNvPr>
          <p:cNvSpPr/>
          <p:nvPr/>
        </p:nvSpPr>
        <p:spPr>
          <a:xfrm>
            <a:off x="-4124024" y="1298710"/>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a:extLst>
              <a:ext uri="{FF2B5EF4-FFF2-40B4-BE49-F238E27FC236}">
                <a16:creationId xmlns:a16="http://schemas.microsoft.com/office/drawing/2014/main" id="{A8E4160F-A117-3742-A80D-C35D1C84BE1D}"/>
              </a:ext>
            </a:extLst>
          </p:cNvPr>
          <p:cNvSpPr/>
          <p:nvPr/>
        </p:nvSpPr>
        <p:spPr>
          <a:xfrm>
            <a:off x="2040019" y="1302499"/>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a:extLst>
              <a:ext uri="{FF2B5EF4-FFF2-40B4-BE49-F238E27FC236}">
                <a16:creationId xmlns:a16="http://schemas.microsoft.com/office/drawing/2014/main" id="{62928718-7D9F-894D-B6B3-73F71A130AE1}"/>
              </a:ext>
            </a:extLst>
          </p:cNvPr>
          <p:cNvSpPr/>
          <p:nvPr/>
        </p:nvSpPr>
        <p:spPr>
          <a:xfrm rot="10800000">
            <a:off x="3024046" y="1582865"/>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a:extLst>
              <a:ext uri="{FF2B5EF4-FFF2-40B4-BE49-F238E27FC236}">
                <a16:creationId xmlns:a16="http://schemas.microsoft.com/office/drawing/2014/main" id="{37242BB2-26E7-CA49-BE1E-84F60E12B8B6}"/>
              </a:ext>
            </a:extLst>
          </p:cNvPr>
          <p:cNvCxnSpPr>
            <a:cxnSpLocks/>
          </p:cNvCxnSpPr>
          <p:nvPr/>
        </p:nvCxnSpPr>
        <p:spPr>
          <a:xfrm flipH="1">
            <a:off x="11134721" y="4718717"/>
            <a:ext cx="1093600" cy="1810671"/>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C9150DC7-FB14-DD4A-B235-3C48BD9D61EF}"/>
              </a:ext>
            </a:extLst>
          </p:cNvPr>
          <p:cNvCxnSpPr>
            <a:cxnSpLocks/>
          </p:cNvCxnSpPr>
          <p:nvPr/>
        </p:nvCxnSpPr>
        <p:spPr>
          <a:xfrm flipH="1">
            <a:off x="5716576" y="1138371"/>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2F21B032-8745-2449-B83A-53B057574FFF}"/>
              </a:ext>
            </a:extLst>
          </p:cNvPr>
          <p:cNvCxnSpPr>
            <a:cxnSpLocks/>
          </p:cNvCxnSpPr>
          <p:nvPr/>
        </p:nvCxnSpPr>
        <p:spPr>
          <a:xfrm flipH="1">
            <a:off x="-192279" y="5243404"/>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a:extLst>
              <a:ext uri="{FF2B5EF4-FFF2-40B4-BE49-F238E27FC236}">
                <a16:creationId xmlns:a16="http://schemas.microsoft.com/office/drawing/2014/main" id="{DCF785ED-1755-D64A-A51D-E9D064A726E6}"/>
              </a:ext>
            </a:extLst>
          </p:cNvPr>
          <p:cNvSpPr/>
          <p:nvPr/>
        </p:nvSpPr>
        <p:spPr>
          <a:xfrm>
            <a:off x="-5601569" y="2103378"/>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2" name="矩形 21">
            <a:extLst>
              <a:ext uri="{FF2B5EF4-FFF2-40B4-BE49-F238E27FC236}">
                <a16:creationId xmlns:a16="http://schemas.microsoft.com/office/drawing/2014/main" id="{532A4011-5BEA-4638-977C-E3BC4816A160}"/>
              </a:ext>
            </a:extLst>
          </p:cNvPr>
          <p:cNvSpPr/>
          <p:nvPr/>
        </p:nvSpPr>
        <p:spPr>
          <a:xfrm>
            <a:off x="4462884" y="1706354"/>
            <a:ext cx="6409817" cy="2832763"/>
          </a:xfrm>
          <a:prstGeom prst="rect">
            <a:avLst/>
          </a:prstGeom>
          <a:noFill/>
        </p:spPr>
        <p:txBody>
          <a:bodyPr wrap="square">
            <a:spAutoFit/>
          </a:bodyPr>
          <a:lstStyle/>
          <a:p>
            <a:pPr lvl="0" algn="r">
              <a:lnSpc>
                <a:spcPct val="130000"/>
              </a:lnSpc>
              <a:defRPr/>
            </a:pPr>
            <a:r>
              <a:rPr kumimoji="1" lang="zh-CN" altLang="en-US" sz="72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rPr>
              <a:t>用户测试</a:t>
            </a:r>
            <a:endParaRPr kumimoji="1" lang="en-US" altLang="zh-CN" sz="72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endParaRPr>
          </a:p>
          <a:p>
            <a:pPr lvl="0" algn="r">
              <a:lnSpc>
                <a:spcPct val="130000"/>
              </a:lnSpc>
              <a:defRPr/>
            </a:pPr>
            <a:r>
              <a:rPr kumimoji="1" lang="en-US" altLang="zh-CN" sz="72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rPr>
              <a:t>User Testing</a:t>
            </a:r>
          </a:p>
        </p:txBody>
      </p:sp>
      <p:pic>
        <p:nvPicPr>
          <p:cNvPr id="3" name="图片 2">
            <a:extLst>
              <a:ext uri="{FF2B5EF4-FFF2-40B4-BE49-F238E27FC236}">
                <a16:creationId xmlns:a16="http://schemas.microsoft.com/office/drawing/2014/main" id="{05DDACF7-E0A3-4530-89D6-B003378BD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51444" y="853458"/>
            <a:ext cx="2514152" cy="673296"/>
          </a:xfrm>
          <a:prstGeom prst="rect">
            <a:avLst/>
          </a:prstGeom>
        </p:spPr>
      </p:pic>
    </p:spTree>
    <p:extLst>
      <p:ext uri="{BB962C8B-B14F-4D97-AF65-F5344CB8AC3E}">
        <p14:creationId xmlns:p14="http://schemas.microsoft.com/office/powerpoint/2010/main" val="154915589"/>
      </p:ext>
    </p:extLst>
  </p:cSld>
  <p:clrMapOvr>
    <a:masterClrMapping/>
  </p:clrMapOvr>
  <p:extLst>
    <p:ext uri="{E180D4A7-C9FB-4DFB-919C-405C955672EB}">
      <p14:showEvtLst xmlns:p14="http://schemas.microsoft.com/office/powerpoint/2010/main">
        <p14:playEvt time="0" objId="2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179121" y="2893962"/>
            <a:ext cx="3407563" cy="2120902"/>
          </a:xfrm>
          <a:prstGeom prst="rect">
            <a:avLst/>
          </a:prstGeom>
          <a:noFill/>
        </p:spPr>
        <p:txBody>
          <a:bodyPr wrap="square" rtlCol="0">
            <a:spAutoFit/>
          </a:bodyPr>
          <a:lstStyle/>
          <a:p>
            <a:pPr indent="431800" algn="just">
              <a:lnSpc>
                <a:spcPct val="150000"/>
              </a:lnSpc>
            </a:pPr>
            <a:r>
              <a:rPr lang="zh-CN" altLang="en-US" b="1" kern="100" dirty="0">
                <a:solidFill>
                  <a:schemeClr val="bg1"/>
                </a:solidFill>
                <a:latin typeface="微软雅黑" panose="020B0503020204020204" pitchFamily="34" charset="-122"/>
                <a:ea typeface="微软雅黑" panose="020B0503020204020204" pitchFamily="34" charset="-122"/>
              </a:rPr>
              <a:t>软件中的每个用户交互设计是否考虑了用户的认知、背景以及工作环境？如果不考虑目标用户的特征，所开发的软件会由于用户不理解而失败。</a:t>
            </a:r>
            <a:endParaRPr lang="en-US" b="1" kern="1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5414874" y="1955044"/>
            <a:ext cx="2843909" cy="3640548"/>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2000" kern="100" dirty="0">
                <a:solidFill>
                  <a:schemeClr val="bg1"/>
                </a:solidFill>
                <a:latin typeface="微软雅黑" panose="020B0503020204020204" pitchFamily="34" charset="-122"/>
                <a:ea typeface="微软雅黑" panose="020B0503020204020204" pitchFamily="34" charset="-122"/>
              </a:rPr>
              <a:t>用户认知：     </a:t>
            </a:r>
            <a:endParaRPr lang="en-US" altLang="zh-CN" sz="2000"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rPr>
              <a:t>      用户习惯</a:t>
            </a:r>
            <a:endParaRPr lang="en-US" altLang="zh-CN" sz="2000"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sym typeface="+mn-ea"/>
              </a:rPr>
              <a:t>      用户能力和经验</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sym typeface="+mn-ea"/>
              </a:rPr>
              <a:t>      文化背景</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sym typeface="+mn-ea"/>
              </a:rPr>
              <a:t>      行业知识领域</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20" name="矩形 19"/>
          <p:cNvSpPr/>
          <p:nvPr/>
        </p:nvSpPr>
        <p:spPr>
          <a:xfrm>
            <a:off x="1151999" y="1862044"/>
            <a:ext cx="2919389"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1</a:t>
            </a:r>
            <a:r>
              <a:rPr lang="zh-CN" altLang="en-US" sz="2800" b="1" kern="0" dirty="0">
                <a:solidFill>
                  <a:schemeClr val="bg1"/>
                </a:solidFill>
                <a:latin typeface="微软雅黑" panose="020B0503020204020204" pitchFamily="34" charset="-122"/>
                <a:ea typeface="微软雅黑" panose="020B0503020204020204" pitchFamily="34" charset="-122"/>
              </a:rPr>
              <a:t>、</a:t>
            </a: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考虑用户特征</a:t>
            </a:r>
          </a:p>
        </p:txBody>
      </p:sp>
      <p:cxnSp>
        <p:nvCxnSpPr>
          <p:cNvPr id="22" name="直接连接符 21"/>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168970" y="1955044"/>
            <a:ext cx="2843909" cy="2409442"/>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2000" kern="100" dirty="0">
                <a:solidFill>
                  <a:schemeClr val="bg1"/>
                </a:solidFill>
                <a:latin typeface="微软雅黑" panose="020B0503020204020204" pitchFamily="34" charset="-122"/>
                <a:ea typeface="微软雅黑" panose="020B0503020204020204" pitchFamily="34" charset="-122"/>
              </a:rPr>
              <a:t>工作环境：</a:t>
            </a:r>
            <a:endParaRPr lang="en-US" altLang="zh-CN" sz="2000"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rPr>
              <a:t>    物理环境</a:t>
            </a:r>
            <a:r>
              <a:rPr lang="zh-CN" altLang="en-US" sz="2000" kern="100" dirty="0">
                <a:solidFill>
                  <a:schemeClr val="bg1"/>
                </a:solidFill>
                <a:latin typeface="微软雅黑" panose="020B0503020204020204" pitchFamily="34" charset="-122"/>
                <a:ea typeface="微软雅黑" panose="020B0503020204020204" pitchFamily="34" charset="-122"/>
                <a:sym typeface="+mn-ea"/>
              </a:rPr>
              <a:t> </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rPr>
              <a:t>    工作流程</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4" name="文本框 3"/>
          <p:cNvSpPr txBox="1"/>
          <p:nvPr/>
        </p:nvSpPr>
        <p:spPr>
          <a:xfrm>
            <a:off x="1132949" y="270907"/>
            <a:ext cx="4260215" cy="722630"/>
          </a:xfrm>
          <a:prstGeom prst="rect">
            <a:avLst/>
          </a:prstGeom>
          <a:noFill/>
        </p:spPr>
        <p:txBody>
          <a:bodyPr wrap="square" rtlCol="0">
            <a:noAutofit/>
          </a:bodyPr>
          <a:lstStyle/>
          <a:p>
            <a:endParaRPr lang="zh-CN" altLang="en-US"/>
          </a:p>
        </p:txBody>
      </p:sp>
      <p:sp>
        <p:nvSpPr>
          <p:cNvPr id="3" name="矩形 2">
            <a:extLst>
              <a:ext uri="{FF2B5EF4-FFF2-40B4-BE49-F238E27FC236}">
                <a16:creationId xmlns:a16="http://schemas.microsoft.com/office/drawing/2014/main" id="{4AC3EBE4-FBF1-F4DF-945F-E4BE61D96930}"/>
              </a:ext>
            </a:extLst>
          </p:cNvPr>
          <p:cNvSpPr/>
          <p:nvPr/>
        </p:nvSpPr>
        <p:spPr>
          <a:xfrm>
            <a:off x="1152000" y="288000"/>
            <a:ext cx="2954655" cy="1311128"/>
          </a:xfrm>
          <a:prstGeom prst="rect">
            <a:avLst/>
          </a:prstGeom>
        </p:spPr>
        <p:txBody>
          <a:bodyPr wrap="none">
            <a:spAutoFit/>
          </a:bodyPr>
          <a:lstStyle/>
          <a:p>
            <a:pPr>
              <a:spcBef>
                <a:spcPct val="20000"/>
              </a:spcBef>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用户测试内容</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灯片编号占位符 4">
            <a:extLst>
              <a:ext uri="{FF2B5EF4-FFF2-40B4-BE49-F238E27FC236}">
                <a16:creationId xmlns:a16="http://schemas.microsoft.com/office/drawing/2014/main" id="{1D8D7F4C-A830-DA9B-A3C7-FF7F6E65EC4A}"/>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10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5" name="矩形 14"/>
          <p:cNvSpPr/>
          <p:nvPr/>
        </p:nvSpPr>
        <p:spPr>
          <a:xfrm>
            <a:off x="5414874" y="1955044"/>
            <a:ext cx="2843909" cy="3517438"/>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2000" kern="100" dirty="0">
                <a:solidFill>
                  <a:schemeClr val="bg1"/>
                </a:solidFill>
                <a:latin typeface="微软雅黑" panose="020B0503020204020204" pitchFamily="34" charset="-122"/>
                <a:ea typeface="微软雅黑" panose="020B0503020204020204" pitchFamily="34" charset="-122"/>
              </a:rPr>
              <a:t>明确的输出：</a:t>
            </a:r>
            <a:endParaRPr lang="en-US" altLang="zh-CN" sz="2000"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rPr>
              <a:t>      用户友好的信息</a:t>
            </a:r>
            <a:endParaRPr lang="en-US" altLang="zh-CN" sz="2000"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sym typeface="+mn-ea"/>
              </a:rPr>
              <a:t>      有意义的反馈</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20" name="矩形 19"/>
          <p:cNvSpPr/>
          <p:nvPr/>
        </p:nvSpPr>
        <p:spPr>
          <a:xfrm>
            <a:off x="1151999" y="1862044"/>
            <a:ext cx="3637534"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lang="en-US" altLang="zh-CN" sz="2800" b="1" kern="0" dirty="0">
                <a:solidFill>
                  <a:schemeClr val="bg1"/>
                </a:solidFill>
                <a:latin typeface="微软雅黑" panose="020B0503020204020204" pitchFamily="34" charset="-122"/>
                <a:ea typeface="微软雅黑" panose="020B0503020204020204" pitchFamily="34" charset="-122"/>
              </a:rPr>
              <a:t>2</a:t>
            </a:r>
            <a:r>
              <a:rPr lang="zh-CN" altLang="en-US" sz="2800" b="1" kern="0" dirty="0">
                <a:solidFill>
                  <a:schemeClr val="bg1"/>
                </a:solidFill>
                <a:latin typeface="微软雅黑" panose="020B0503020204020204" pitchFamily="34" charset="-122"/>
                <a:ea typeface="微软雅黑" panose="020B0503020204020204" pitchFamily="34" charset="-122"/>
              </a:rPr>
              <a:t>、输出清晰准确易懂</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168970" y="1955044"/>
            <a:ext cx="3352470" cy="2409442"/>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2000" kern="100" dirty="0">
                <a:solidFill>
                  <a:schemeClr val="bg1"/>
                </a:solidFill>
                <a:latin typeface="微软雅黑" panose="020B0503020204020204" pitchFamily="34" charset="-122"/>
                <a:ea typeface="微软雅黑" panose="020B0503020204020204" pitchFamily="34" charset="-122"/>
                <a:sym typeface="+mn-ea"/>
              </a:rPr>
              <a:t>错误处理和诊断</a:t>
            </a:r>
            <a:r>
              <a:rPr lang="zh-CN" altLang="en-US" sz="2000" kern="100" dirty="0">
                <a:solidFill>
                  <a:schemeClr val="bg1"/>
                </a:solidFill>
                <a:latin typeface="微软雅黑" panose="020B0503020204020204" pitchFamily="34" charset="-122"/>
                <a:ea typeface="微软雅黑" panose="020B0503020204020204" pitchFamily="34" charset="-122"/>
              </a:rPr>
              <a:t>：</a:t>
            </a:r>
            <a:endParaRPr lang="en-US" altLang="zh-CN" sz="2000"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rPr>
              <a:t>      明确的错误消息</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rPr>
              <a:t>      易于理解的错误信息</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3" name="文本框 2"/>
          <p:cNvSpPr txBox="1"/>
          <p:nvPr/>
        </p:nvSpPr>
        <p:spPr>
          <a:xfrm>
            <a:off x="1179121" y="2893962"/>
            <a:ext cx="3407563" cy="2948884"/>
          </a:xfrm>
          <a:prstGeom prst="rect">
            <a:avLst/>
          </a:prstGeom>
          <a:noFill/>
        </p:spPr>
        <p:txBody>
          <a:bodyPr wrap="square" rtlCol="0">
            <a:spAutoFit/>
          </a:bodyPr>
          <a:lstStyle/>
          <a:p>
            <a:pPr indent="431800" algn="just">
              <a:lnSpc>
                <a:spcPct val="150000"/>
              </a:lnSpc>
            </a:pPr>
            <a:r>
              <a:rPr lang="zh-CN" altLang="en-US" b="1" kern="100" dirty="0">
                <a:solidFill>
                  <a:schemeClr val="bg1"/>
                </a:solidFill>
                <a:latin typeface="微软雅黑" panose="020B0503020204020204" pitchFamily="34" charset="-122"/>
                <a:ea typeface="微软雅黑" panose="020B0503020204020204" pitchFamily="34" charset="-122"/>
              </a:rPr>
              <a:t>程序的每个输出是否都有明确意义，错误诊断信息是否清晰易懂？程序的输出如果含糊不清甚至带有侮辱性词语，或者给出的错误诊断信息是一些用户难以理解的内容，这些会给用户带来很大困扰，降低用户体验。</a:t>
            </a:r>
            <a:endParaRPr lang="en-US" b="1" kern="1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CFC6C22-4793-E6FA-0F1B-003A50007215}"/>
              </a:ext>
            </a:extLst>
          </p:cNvPr>
          <p:cNvSpPr/>
          <p:nvPr/>
        </p:nvSpPr>
        <p:spPr>
          <a:xfrm>
            <a:off x="1152000" y="288000"/>
            <a:ext cx="2954655" cy="1311128"/>
          </a:xfrm>
          <a:prstGeom prst="rect">
            <a:avLst/>
          </a:prstGeom>
        </p:spPr>
        <p:txBody>
          <a:bodyPr wrap="none">
            <a:spAutoFit/>
          </a:bodyPr>
          <a:lstStyle/>
          <a:p>
            <a:pPr>
              <a:spcBef>
                <a:spcPct val="20000"/>
              </a:spcBef>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用户测试内容</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4">
            <a:extLst>
              <a:ext uri="{FF2B5EF4-FFF2-40B4-BE49-F238E27FC236}">
                <a16:creationId xmlns:a16="http://schemas.microsoft.com/office/drawing/2014/main" id="{5AA7844D-5B18-03C4-DED2-7B30F2D19264}"/>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11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2">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179121" y="2893962"/>
            <a:ext cx="3407563" cy="2533386"/>
          </a:xfrm>
          <a:prstGeom prst="rect">
            <a:avLst/>
          </a:prstGeom>
          <a:noFill/>
        </p:spPr>
        <p:txBody>
          <a:bodyPr wrap="square" rtlCol="0">
            <a:spAutoFit/>
          </a:bodyPr>
          <a:lstStyle/>
          <a:p>
            <a:pPr indent="431800" algn="just">
              <a:lnSpc>
                <a:spcPct val="150000"/>
              </a:lnSpc>
            </a:pPr>
            <a:r>
              <a:rPr lang="en-US" b="1" kern="100" dirty="0">
                <a:solidFill>
                  <a:schemeClr val="bg1"/>
                </a:solidFill>
                <a:latin typeface="微软雅黑" panose="020B0503020204020204" pitchFamily="34" charset="-122"/>
                <a:ea typeface="微软雅黑" panose="020B0503020204020204" pitchFamily="34" charset="-122"/>
              </a:rPr>
              <a:t>UI</a:t>
            </a:r>
            <a:r>
              <a:rPr lang="zh-CN" altLang="en-US" b="1" kern="100" dirty="0">
                <a:solidFill>
                  <a:schemeClr val="bg1"/>
                </a:solidFill>
                <a:latin typeface="微软雅黑" panose="020B0503020204020204" pitchFamily="34" charset="-122"/>
                <a:ea typeface="微软雅黑" panose="020B0503020204020204" pitchFamily="34" charset="-122"/>
              </a:rPr>
              <a:t>设计是否符合行业标准和用户操作习惯？软件的</a:t>
            </a:r>
            <a:r>
              <a:rPr lang="en-US" b="1" kern="100" dirty="0">
                <a:solidFill>
                  <a:schemeClr val="bg1"/>
                </a:solidFill>
                <a:latin typeface="微软雅黑" panose="020B0503020204020204" pitchFamily="34" charset="-122"/>
                <a:ea typeface="微软雅黑" panose="020B0503020204020204" pitchFamily="34" charset="-122"/>
              </a:rPr>
              <a:t> UI</a:t>
            </a:r>
            <a:r>
              <a:rPr lang="zh-CN" altLang="en-US" b="1" kern="100" dirty="0">
                <a:solidFill>
                  <a:schemeClr val="bg1"/>
                </a:solidFill>
                <a:latin typeface="微软雅黑" panose="020B0503020204020204" pitchFamily="34" charset="-122"/>
                <a:ea typeface="微软雅黑" panose="020B0503020204020204" pitchFamily="34" charset="-122"/>
              </a:rPr>
              <a:t>设计概念是否一致，风格是否统一？如果程序的</a:t>
            </a:r>
            <a:r>
              <a:rPr lang="en-US" b="1" kern="100" dirty="0">
                <a:solidFill>
                  <a:schemeClr val="bg1"/>
                </a:solidFill>
                <a:latin typeface="微软雅黑" panose="020B0503020204020204" pitchFamily="34" charset="-122"/>
                <a:ea typeface="微软雅黑" panose="020B0503020204020204" pitchFamily="34" charset="-122"/>
              </a:rPr>
              <a:t> UI</a:t>
            </a:r>
            <a:r>
              <a:rPr lang="zh-CN" altLang="en-US" b="1" kern="100" dirty="0">
                <a:solidFill>
                  <a:schemeClr val="bg1"/>
                </a:solidFill>
                <a:latin typeface="微软雅黑" panose="020B0503020204020204" pitchFamily="34" charset="-122"/>
                <a:ea typeface="微软雅黑" panose="020B0503020204020204" pitchFamily="34" charset="-122"/>
              </a:rPr>
              <a:t>不符合用户操作系统，设计的风格混乱，用户会放弃使用软件。</a:t>
            </a:r>
            <a:endParaRPr lang="en-US" b="1" kern="1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5414874" y="1955044"/>
            <a:ext cx="2843909" cy="4994765"/>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kern="100" dirty="0">
                <a:solidFill>
                  <a:schemeClr val="bg1"/>
                </a:solidFill>
                <a:latin typeface="微软雅黑" panose="020B0503020204020204" pitchFamily="34" charset="-122"/>
                <a:ea typeface="微软雅黑" panose="020B0503020204020204" pitchFamily="34" charset="-122"/>
              </a:rPr>
              <a:t>符合行业标准：     </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一致性</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标准组件</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文化背景</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行业知识领域</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Arial" panose="020B0604020202020204" pitchFamily="34" charset="0"/>
              <a:buChar char="•"/>
            </a:pPr>
            <a:r>
              <a:rPr lang="zh-CN" altLang="en-US" kern="100" dirty="0">
                <a:solidFill>
                  <a:schemeClr val="bg1"/>
                </a:solidFill>
                <a:latin typeface="微软雅黑" panose="020B0503020204020204" pitchFamily="34" charset="-122"/>
                <a:ea typeface="微软雅黑" panose="020B0503020204020204" pitchFamily="34" charset="-122"/>
              </a:rPr>
              <a:t>用户操作习惯：</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用户研究</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20" name="矩形 19"/>
          <p:cNvSpPr/>
          <p:nvPr/>
        </p:nvSpPr>
        <p:spPr>
          <a:xfrm>
            <a:off x="1151999" y="1862044"/>
            <a:ext cx="3677610"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lang="en-US" altLang="zh-CN" sz="2800" b="1" kern="0" dirty="0">
                <a:solidFill>
                  <a:schemeClr val="bg1"/>
                </a:solidFill>
                <a:latin typeface="微软雅黑" panose="020B0503020204020204" pitchFamily="34" charset="-122"/>
                <a:ea typeface="微软雅黑" panose="020B0503020204020204" pitchFamily="34" charset="-122"/>
              </a:rPr>
              <a:t>3</a:t>
            </a:r>
            <a:r>
              <a:rPr lang="zh-CN" altLang="en-US" sz="2800" b="1" kern="0" dirty="0">
                <a:solidFill>
                  <a:schemeClr val="bg1"/>
                </a:solidFill>
                <a:latin typeface="微软雅黑" panose="020B0503020204020204" pitchFamily="34" charset="-122"/>
                <a:ea typeface="微软雅黑" panose="020B0503020204020204" pitchFamily="34" charset="-122"/>
              </a:rPr>
              <a:t>、</a:t>
            </a:r>
            <a:r>
              <a:rPr lang="en-US" altLang="zh-CN" sz="2800" b="1" kern="0" dirty="0">
                <a:solidFill>
                  <a:schemeClr val="bg1"/>
                </a:solidFill>
                <a:latin typeface="微软雅黑" panose="020B0503020204020204" pitchFamily="34" charset="-122"/>
                <a:ea typeface="微软雅黑" panose="020B0503020204020204" pitchFamily="34" charset="-122"/>
              </a:rPr>
              <a:t>UI</a:t>
            </a:r>
            <a:r>
              <a:rPr lang="zh-CN" altLang="en-US" sz="2800" b="1" kern="0" dirty="0">
                <a:solidFill>
                  <a:schemeClr val="bg1"/>
                </a:solidFill>
                <a:latin typeface="微软雅黑" panose="020B0503020204020204" pitchFamily="34" charset="-122"/>
                <a:ea typeface="微软雅黑" panose="020B0503020204020204" pitchFamily="34" charset="-122"/>
              </a:rPr>
              <a:t>标准与操作习惯</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168970" y="1955044"/>
            <a:ext cx="2843909" cy="1116781"/>
          </a:xfrm>
          <a:prstGeom prst="rect">
            <a:avLst/>
          </a:prstGeom>
        </p:spPr>
        <p:txBody>
          <a:bodyPr wrap="square">
            <a:spAutoFit/>
          </a:bodyPr>
          <a:lstStyle/>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lt"/>
              </a:rPr>
              <a:t>    </a:t>
            </a:r>
          </a:p>
        </p:txBody>
      </p:sp>
      <p:sp>
        <p:nvSpPr>
          <p:cNvPr id="3" name="矩形 2"/>
          <p:cNvSpPr/>
          <p:nvPr/>
        </p:nvSpPr>
        <p:spPr>
          <a:xfrm>
            <a:off x="7965812" y="1955044"/>
            <a:ext cx="3358262" cy="6102761"/>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kern="100" dirty="0">
                <a:solidFill>
                  <a:schemeClr val="bg1"/>
                </a:solidFill>
                <a:latin typeface="微软雅黑" panose="020B0503020204020204" pitchFamily="34" charset="-122"/>
                <a:ea typeface="微软雅黑" panose="020B0503020204020204" pitchFamily="34" charset="-122"/>
              </a:rPr>
              <a:t>一致的</a:t>
            </a:r>
            <a:r>
              <a:rPr lang="en-US" altLang="zh-CN" kern="100" dirty="0">
                <a:solidFill>
                  <a:schemeClr val="bg1"/>
                </a:solidFill>
                <a:latin typeface="微软雅黑" panose="020B0503020204020204" pitchFamily="34" charset="-122"/>
                <a:ea typeface="微软雅黑" panose="020B0503020204020204" pitchFamily="34" charset="-122"/>
              </a:rPr>
              <a:t>UI</a:t>
            </a:r>
            <a:r>
              <a:rPr lang="zh-CN" altLang="en-US" kern="100" dirty="0">
                <a:solidFill>
                  <a:schemeClr val="bg1"/>
                </a:solidFill>
                <a:latin typeface="微软雅黑" panose="020B0503020204020204" pitchFamily="34" charset="-122"/>
                <a:ea typeface="微软雅黑" panose="020B0503020204020204" pitchFamily="34" charset="-122"/>
              </a:rPr>
              <a:t>设计概念风格：     </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设计系统</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导航一致</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交互一致</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Arial" panose="020B0604020202020204" pitchFamily="34" charset="0"/>
              <a:buChar char="•"/>
            </a:pPr>
            <a:r>
              <a:rPr lang="zh-CN" altLang="en-US" kern="100" dirty="0">
                <a:solidFill>
                  <a:schemeClr val="bg1"/>
                </a:solidFill>
                <a:latin typeface="微软雅黑" panose="020B0503020204020204" pitchFamily="34" charset="-122"/>
                <a:ea typeface="微软雅黑" panose="020B0503020204020204" pitchFamily="34" charset="-122"/>
                <a:sym typeface="+mn-ea"/>
              </a:rPr>
              <a:t>用户流程优化</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r>
              <a:rPr lang="zh-CN" altLang="en-US" kern="100" dirty="0">
                <a:solidFill>
                  <a:schemeClr val="bg1"/>
                </a:solidFill>
                <a:latin typeface="微软雅黑" panose="020B0503020204020204" pitchFamily="34" charset="-122"/>
                <a:ea typeface="微软雅黑" panose="020B0503020204020204" pitchFamily="34" charset="-122"/>
                <a:sym typeface="+mn-ea"/>
              </a:rPr>
              <a:t>任务导向设计</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r>
              <a:rPr lang="zh-CN" altLang="en-US" kern="100" dirty="0">
                <a:solidFill>
                  <a:schemeClr val="bg1"/>
                </a:solidFill>
                <a:latin typeface="微软雅黑" panose="020B0503020204020204" pitchFamily="34" charset="-122"/>
                <a:ea typeface="微软雅黑" panose="020B0503020204020204" pitchFamily="34" charset="-122"/>
                <a:sym typeface="+mn-ea"/>
              </a:rPr>
              <a:t>简洁性</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p>
          <a:p>
            <a:pPr indent="431800">
              <a:lnSpc>
                <a:spcPct val="200000"/>
              </a:lnSpc>
            </a:pP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4" name="矩形 3">
            <a:extLst>
              <a:ext uri="{FF2B5EF4-FFF2-40B4-BE49-F238E27FC236}">
                <a16:creationId xmlns:a16="http://schemas.microsoft.com/office/drawing/2014/main" id="{1EE3A7AC-DB2B-4862-E18D-1487D7D3C4D6}"/>
              </a:ext>
            </a:extLst>
          </p:cNvPr>
          <p:cNvSpPr/>
          <p:nvPr/>
        </p:nvSpPr>
        <p:spPr>
          <a:xfrm>
            <a:off x="1152000" y="288000"/>
            <a:ext cx="2954655" cy="1311128"/>
          </a:xfrm>
          <a:prstGeom prst="rect">
            <a:avLst/>
          </a:prstGeom>
        </p:spPr>
        <p:txBody>
          <a:bodyPr wrap="none">
            <a:spAutoFit/>
          </a:bodyPr>
          <a:lstStyle/>
          <a:p>
            <a:pPr>
              <a:spcBef>
                <a:spcPct val="20000"/>
              </a:spcBef>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用户测试内容</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灯片编号占位符 4">
            <a:extLst>
              <a:ext uri="{FF2B5EF4-FFF2-40B4-BE49-F238E27FC236}">
                <a16:creationId xmlns:a16="http://schemas.microsoft.com/office/drawing/2014/main" id="{351D8CB3-B659-593A-B90B-43E60AA11EE9}"/>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12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179121" y="2893962"/>
            <a:ext cx="3407563" cy="3367397"/>
          </a:xfrm>
          <a:prstGeom prst="rect">
            <a:avLst/>
          </a:prstGeom>
          <a:noFill/>
        </p:spPr>
        <p:txBody>
          <a:bodyPr wrap="square" rtlCol="0">
            <a:spAutoFit/>
          </a:bodyPr>
          <a:lstStyle/>
          <a:p>
            <a:pPr indent="431800" algn="just">
              <a:lnSpc>
                <a:spcPct val="150000"/>
              </a:lnSpc>
            </a:pPr>
            <a:r>
              <a:rPr lang="zh-CN" altLang="en-US" b="1" kern="100" dirty="0">
                <a:solidFill>
                  <a:schemeClr val="bg1"/>
                </a:solidFill>
                <a:latin typeface="微软雅黑" panose="020B0503020204020204" pitchFamily="34" charset="-122"/>
                <a:ea typeface="微软雅黑" panose="020B0503020204020204" pitchFamily="34" charset="-122"/>
              </a:rPr>
              <a:t>是否提供了太多的配置选项，或者提供了一些不会被用户使用的选项？现代的软件设计都是将最常用的少量菜单项提供给用户，且软件的菜单项会随用户的不同、用户使用习惯的不同而动态变化，从而使用户觉得软件具有一定的智能化和人性化。</a:t>
            </a:r>
            <a:endParaRPr lang="en-US" b="1" kern="1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151999" y="1862044"/>
            <a:ext cx="2919389"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a:t>
            </a: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a:t>
            </a:r>
            <a:r>
              <a:rPr lang="zh-CN" altLang="en-US" sz="2800" b="1" kern="0" dirty="0">
                <a:solidFill>
                  <a:schemeClr val="bg1"/>
                </a:solidFill>
                <a:latin typeface="微软雅黑" panose="020B0503020204020204" pitchFamily="34" charset="-122"/>
                <a:ea typeface="微软雅黑" panose="020B0503020204020204" pitchFamily="34" charset="-122"/>
              </a:rPr>
              <a:t>配置简洁智能</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414874" y="1955044"/>
            <a:ext cx="2843909" cy="4440767"/>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kern="100" dirty="0">
                <a:solidFill>
                  <a:schemeClr val="bg1"/>
                </a:solidFill>
                <a:latin typeface="微软雅黑" panose="020B0503020204020204" pitchFamily="34" charset="-122"/>
                <a:ea typeface="微软雅黑" panose="020B0503020204020204" pitchFamily="34" charset="-122"/>
              </a:rPr>
              <a:t>认知负担：     </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信息过载</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决策疲劳</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用户界面混乱</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功能混淆</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Arial" panose="020B0604020202020204" pitchFamily="34" charset="0"/>
              <a:buChar char="•"/>
            </a:pP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4" name="矩形 3"/>
          <p:cNvSpPr/>
          <p:nvPr/>
        </p:nvSpPr>
        <p:spPr>
          <a:xfrm>
            <a:off x="8038100" y="1955044"/>
            <a:ext cx="2843909" cy="5548763"/>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kern="100" dirty="0">
                <a:solidFill>
                  <a:schemeClr val="bg1"/>
                </a:solidFill>
                <a:latin typeface="微软雅黑" panose="020B0503020204020204" pitchFamily="34" charset="-122"/>
                <a:ea typeface="微软雅黑" panose="020B0503020204020204" pitchFamily="34" charset="-122"/>
              </a:rPr>
              <a:t>改善方法：     </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上下文感知</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个性化设置</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默认值设置</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渐进式披露</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r>
              <a:rPr lang="zh-CN" altLang="en-US" kern="100" dirty="0">
                <a:solidFill>
                  <a:schemeClr val="bg1"/>
                </a:solidFill>
                <a:latin typeface="微软雅黑" panose="020B0503020204020204" pitchFamily="34" charset="-122"/>
                <a:ea typeface="微软雅黑" panose="020B0503020204020204" pitchFamily="34" charset="-122"/>
                <a:sym typeface="+mn-ea"/>
              </a:rPr>
              <a:t>分析用户行为</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Arial" panose="020B0604020202020204" pitchFamily="34" charset="0"/>
              <a:buChar char="•"/>
            </a:pP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2" name="矩形 1">
            <a:extLst>
              <a:ext uri="{FF2B5EF4-FFF2-40B4-BE49-F238E27FC236}">
                <a16:creationId xmlns:a16="http://schemas.microsoft.com/office/drawing/2014/main" id="{4C36E269-A9B3-A846-45CB-761E99B53C91}"/>
              </a:ext>
            </a:extLst>
          </p:cNvPr>
          <p:cNvSpPr/>
          <p:nvPr/>
        </p:nvSpPr>
        <p:spPr>
          <a:xfrm>
            <a:off x="1152000" y="288000"/>
            <a:ext cx="2954655" cy="1311128"/>
          </a:xfrm>
          <a:prstGeom prst="rect">
            <a:avLst/>
          </a:prstGeom>
        </p:spPr>
        <p:txBody>
          <a:bodyPr wrap="none">
            <a:spAutoFit/>
          </a:bodyPr>
          <a:lstStyle/>
          <a:p>
            <a:pPr>
              <a:spcBef>
                <a:spcPct val="20000"/>
              </a:spcBef>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用户测试内容</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灯片编号占位符 4">
            <a:extLst>
              <a:ext uri="{FF2B5EF4-FFF2-40B4-BE49-F238E27FC236}">
                <a16:creationId xmlns:a16="http://schemas.microsoft.com/office/drawing/2014/main" id="{64322C61-FE51-3184-2EC0-7F8E9B8586D2}"/>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13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179121" y="2893962"/>
            <a:ext cx="3407563" cy="2120902"/>
          </a:xfrm>
          <a:prstGeom prst="rect">
            <a:avLst/>
          </a:prstGeom>
          <a:noFill/>
        </p:spPr>
        <p:txBody>
          <a:bodyPr wrap="square" rtlCol="0">
            <a:spAutoFit/>
          </a:bodyPr>
          <a:lstStyle/>
          <a:p>
            <a:pPr marR="0" lvl="0" indent="431800" algn="just">
              <a:lnSpc>
                <a:spcPct val="150000"/>
              </a:lnSpc>
              <a:spcBef>
                <a:spcPts val="0"/>
              </a:spcBef>
              <a:spcAft>
                <a:spcPts val="0"/>
              </a:spcAft>
            </a:pPr>
            <a:r>
              <a:rPr lang="zh-CN" altLang="en-US" b="1" kern="100" dirty="0">
                <a:solidFill>
                  <a:schemeClr val="bg1"/>
                </a:solidFill>
                <a:latin typeface="微软雅黑" panose="020B0503020204020204" pitchFamily="34" charset="-122"/>
                <a:ea typeface="微软雅黑" panose="020B0503020204020204" pitchFamily="34" charset="-122"/>
              </a:rPr>
              <a:t>对于用户的输人，软件系统能否及时给出响应？即使需要大量的计算时间，在界面上是否给用户足够的提示，表示软件还在工作着而非没有响应？</a:t>
            </a:r>
            <a:endParaRPr lang="en-US" b="1" kern="1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151999" y="1862044"/>
            <a:ext cx="3637534"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lang="en-US" altLang="zh-CN" sz="2800" b="1" kern="0" dirty="0">
                <a:solidFill>
                  <a:schemeClr val="bg1"/>
                </a:solidFill>
                <a:latin typeface="微软雅黑" panose="020B0503020204020204" pitchFamily="34" charset="-122"/>
                <a:ea typeface="微软雅黑" panose="020B0503020204020204" pitchFamily="34" charset="-122"/>
              </a:rPr>
              <a:t>5</a:t>
            </a: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a:t>
            </a:r>
            <a:r>
              <a:rPr lang="zh-CN" altLang="en-US" sz="2800" b="1" kern="0" dirty="0">
                <a:solidFill>
                  <a:schemeClr val="bg1"/>
                </a:solidFill>
                <a:latin typeface="微软雅黑" panose="020B0503020204020204" pitchFamily="34" charset="-122"/>
                <a:ea typeface="微软雅黑" panose="020B0503020204020204" pitchFamily="34" charset="-122"/>
              </a:rPr>
              <a:t>响应及时性正确性</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414874" y="1955044"/>
            <a:ext cx="3242743" cy="4748544"/>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2000" kern="100" dirty="0">
                <a:solidFill>
                  <a:schemeClr val="bg1"/>
                </a:solidFill>
                <a:latin typeface="微软雅黑" panose="020B0503020204020204" pitchFamily="34" charset="-122"/>
                <a:ea typeface="微软雅黑" panose="020B0503020204020204" pitchFamily="34" charset="-122"/>
              </a:rPr>
              <a:t>要求：     </a:t>
            </a:r>
            <a:endParaRPr lang="en-US" altLang="zh-CN" sz="2000"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rPr>
              <a:t>      适当的提示信息</a:t>
            </a:r>
            <a:endParaRPr lang="en-US" altLang="zh-CN" sz="2000"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rPr>
              <a:t>      避免无响应状态</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sym typeface="+mn-ea"/>
              </a:rPr>
              <a:t>      流畅的用户体验</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sym typeface="+mn-ea"/>
              </a:rPr>
              <a:t>      用户期望的可控性</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Arial" panose="020B0604020202020204" pitchFamily="34" charset="0"/>
              <a:buChar char="•"/>
            </a:pP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2" name="矩形 1">
            <a:extLst>
              <a:ext uri="{FF2B5EF4-FFF2-40B4-BE49-F238E27FC236}">
                <a16:creationId xmlns:a16="http://schemas.microsoft.com/office/drawing/2014/main" id="{09E1088C-BC41-E6E0-05AC-19909AD1E78D}"/>
              </a:ext>
            </a:extLst>
          </p:cNvPr>
          <p:cNvSpPr/>
          <p:nvPr/>
        </p:nvSpPr>
        <p:spPr>
          <a:xfrm>
            <a:off x="1152000" y="288000"/>
            <a:ext cx="2954655" cy="1311128"/>
          </a:xfrm>
          <a:prstGeom prst="rect">
            <a:avLst/>
          </a:prstGeom>
        </p:spPr>
        <p:txBody>
          <a:bodyPr wrap="none">
            <a:spAutoFit/>
          </a:bodyPr>
          <a:lstStyle/>
          <a:p>
            <a:pPr>
              <a:spcBef>
                <a:spcPct val="20000"/>
              </a:spcBef>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用户测试内容</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4">
            <a:extLst>
              <a:ext uri="{FF2B5EF4-FFF2-40B4-BE49-F238E27FC236}">
                <a16:creationId xmlns:a16="http://schemas.microsoft.com/office/drawing/2014/main" id="{8C69C2A0-9906-6237-2D97-20118595CD87}"/>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14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179121" y="2893962"/>
            <a:ext cx="3407563" cy="2533386"/>
          </a:xfrm>
          <a:prstGeom prst="rect">
            <a:avLst/>
          </a:prstGeom>
          <a:noFill/>
        </p:spPr>
        <p:txBody>
          <a:bodyPr wrap="square" rtlCol="0">
            <a:spAutoFit/>
          </a:bodyPr>
          <a:lstStyle/>
          <a:p>
            <a:pPr indent="431800" algn="just">
              <a:lnSpc>
                <a:spcPct val="150000"/>
              </a:lnSpc>
            </a:pPr>
            <a:r>
              <a:rPr lang="zh-CN" altLang="en-US" b="1" kern="100" dirty="0">
                <a:solidFill>
                  <a:schemeClr val="bg1"/>
                </a:solidFill>
                <a:latin typeface="微软雅黑" panose="020B0503020204020204" pitchFamily="34" charset="-122"/>
                <a:ea typeface="微软雅黑" panose="020B0503020204020204" pitchFamily="34" charset="-122"/>
              </a:rPr>
              <a:t>是否存在输入框太小、用户难以操作的情况有些软件在设计的时候，未考虑用户计算机屏幕的大小；尤其是一个手机</a:t>
            </a:r>
            <a:r>
              <a:rPr lang="en-US" b="1" kern="100" dirty="0">
                <a:solidFill>
                  <a:schemeClr val="bg1"/>
                </a:solidFill>
                <a:latin typeface="微软雅黑" panose="020B0503020204020204" pitchFamily="34" charset="-122"/>
                <a:ea typeface="微软雅黑" panose="020B0503020204020204" pitchFamily="34" charset="-122"/>
              </a:rPr>
              <a:t>App</a:t>
            </a:r>
            <a:r>
              <a:rPr lang="zh-CN" altLang="en-US" b="1" kern="100" dirty="0">
                <a:solidFill>
                  <a:schemeClr val="bg1"/>
                </a:solidFill>
                <a:latin typeface="微软雅黑" panose="020B0503020204020204" pitchFamily="34" charset="-122"/>
                <a:ea typeface="微软雅黑" panose="020B0503020204020204" pitchFamily="34" charset="-122"/>
              </a:rPr>
              <a:t>，用户很难选中要输入的编辑框，用户体验非常糟糕。</a:t>
            </a:r>
            <a:endParaRPr lang="en-US" b="1" kern="1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151999" y="1862044"/>
            <a:ext cx="2919389"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lang="en-US" altLang="zh-CN" sz="2800" b="1" kern="0" dirty="0">
                <a:solidFill>
                  <a:schemeClr val="bg1"/>
                </a:solidFill>
                <a:latin typeface="微软雅黑" panose="020B0503020204020204" pitchFamily="34" charset="-122"/>
                <a:ea typeface="微软雅黑" panose="020B0503020204020204" pitchFamily="34" charset="-122"/>
              </a:rPr>
              <a:t>6</a:t>
            </a:r>
            <a:r>
              <a:rPr lang="zh-CN" altLang="en-US" sz="2800" b="1" kern="0" dirty="0">
                <a:solidFill>
                  <a:schemeClr val="bg1"/>
                </a:solidFill>
                <a:latin typeface="微软雅黑" panose="020B0503020204020204" pitchFamily="34" charset="-122"/>
                <a:ea typeface="微软雅黑" panose="020B0503020204020204" pitchFamily="34" charset="-122"/>
              </a:rPr>
              <a:t>、输入的准确性</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414874" y="1955044"/>
            <a:ext cx="4472076" cy="4748544"/>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2000" kern="100" dirty="0">
                <a:solidFill>
                  <a:schemeClr val="bg1"/>
                </a:solidFill>
                <a:latin typeface="微软雅黑" panose="020B0503020204020204" pitchFamily="34" charset="-122"/>
                <a:ea typeface="微软雅黑" panose="020B0503020204020204" pitchFamily="34" charset="-122"/>
              </a:rPr>
              <a:t>考虑部分：     </a:t>
            </a:r>
            <a:endParaRPr lang="en-US" altLang="zh-CN" sz="2000"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rPr>
              <a:t>      屏幕大小和分辨率</a:t>
            </a:r>
            <a:endParaRPr lang="en-US" altLang="zh-CN" sz="2000"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rPr>
              <a:t>      输入框大小和可点击区域</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sym typeface="+mn-ea"/>
              </a:rPr>
              <a:t>      字体、文本大小</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sz="2000" kern="100" dirty="0">
                <a:solidFill>
                  <a:schemeClr val="bg1"/>
                </a:solidFill>
                <a:latin typeface="微软雅黑" panose="020B0503020204020204" pitchFamily="34" charset="-122"/>
                <a:ea typeface="微软雅黑" panose="020B0503020204020204" pitchFamily="34" charset="-122"/>
                <a:sym typeface="+mn-ea"/>
              </a:rPr>
              <a:t>      辅助功能</a:t>
            </a:r>
            <a:endParaRPr lang="en-US" altLang="zh-CN" sz="2000" kern="100" dirty="0">
              <a:solidFill>
                <a:schemeClr val="bg1"/>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Arial" panose="020B0604020202020204" pitchFamily="34" charset="0"/>
              <a:buChar char="•"/>
            </a:pP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2" name="矩形 1">
            <a:extLst>
              <a:ext uri="{FF2B5EF4-FFF2-40B4-BE49-F238E27FC236}">
                <a16:creationId xmlns:a16="http://schemas.microsoft.com/office/drawing/2014/main" id="{67C65853-E4F0-40E0-1618-0F10E7C26DE1}"/>
              </a:ext>
            </a:extLst>
          </p:cNvPr>
          <p:cNvSpPr/>
          <p:nvPr/>
        </p:nvSpPr>
        <p:spPr>
          <a:xfrm>
            <a:off x="1152000" y="288000"/>
            <a:ext cx="2954655" cy="1311128"/>
          </a:xfrm>
          <a:prstGeom prst="rect">
            <a:avLst/>
          </a:prstGeom>
        </p:spPr>
        <p:txBody>
          <a:bodyPr wrap="none">
            <a:spAutoFit/>
          </a:bodyPr>
          <a:lstStyle/>
          <a:p>
            <a:pPr>
              <a:spcBef>
                <a:spcPct val="20000"/>
              </a:spcBef>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用户测试内容</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4">
            <a:extLst>
              <a:ext uri="{FF2B5EF4-FFF2-40B4-BE49-F238E27FC236}">
                <a16:creationId xmlns:a16="http://schemas.microsoft.com/office/drawing/2014/main" id="{01AEBCEB-9E27-F95D-C04D-958FBDEF76E1}"/>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15</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179121" y="2893962"/>
            <a:ext cx="3407563" cy="2951898"/>
          </a:xfrm>
          <a:prstGeom prst="rect">
            <a:avLst/>
          </a:prstGeom>
          <a:noFill/>
        </p:spPr>
        <p:txBody>
          <a:bodyPr wrap="square" rtlCol="0">
            <a:spAutoFit/>
          </a:bodyPr>
          <a:lstStyle/>
          <a:p>
            <a:pPr marR="0" lvl="0" indent="431800" algn="just">
              <a:lnSpc>
                <a:spcPct val="150000"/>
              </a:lnSpc>
              <a:spcBef>
                <a:spcPts val="0"/>
              </a:spcBef>
              <a:spcAft>
                <a:spcPts val="0"/>
              </a:spcAft>
            </a:pPr>
            <a:r>
              <a:rPr lang="zh-CN" altLang="en-US" b="1" kern="100" dirty="0">
                <a:solidFill>
                  <a:schemeClr val="bg1"/>
                </a:solidFill>
                <a:latin typeface="微软雅黑" panose="020B0503020204020204" pitchFamily="34" charset="-122"/>
                <a:ea typeface="微软雅黑" panose="020B0503020204020204" pitchFamily="34" charset="-122"/>
              </a:rPr>
              <a:t>软件是否与需求规格说明书一致，要求的功能是否都已正确实现？此外，不仅需要检验软件是否实现了其该具备的功能，还有查看软件是否实现了不该拥有的功能。即考虑软件是否漏掉了某些功能或画蛇添足。</a:t>
            </a:r>
            <a:endParaRPr lang="en-US" b="1" kern="1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151999" y="1862044"/>
            <a:ext cx="3637534"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7</a:t>
            </a: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、功能与规格说明书</a:t>
            </a:r>
          </a:p>
        </p:txBody>
      </p:sp>
      <p:cxnSp>
        <p:nvCxnSpPr>
          <p:cNvPr id="22" name="直接连接符 21"/>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414874" y="1955044"/>
            <a:ext cx="2843909" cy="4994765"/>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kern="100" dirty="0">
                <a:solidFill>
                  <a:schemeClr val="bg1"/>
                </a:solidFill>
                <a:latin typeface="微软雅黑" panose="020B0503020204020204" pitchFamily="34" charset="-122"/>
                <a:ea typeface="微软雅黑" panose="020B0503020204020204" pitchFamily="34" charset="-122"/>
              </a:rPr>
              <a:t>要求：     </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需求规格书一致</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功能完整</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避免画蛇添足</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功能缺失检查</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r>
              <a:rPr lang="zh-CN" altLang="en-US" kern="100" dirty="0">
                <a:solidFill>
                  <a:schemeClr val="bg1"/>
                </a:solidFill>
                <a:latin typeface="微软雅黑" panose="020B0503020204020204" pitchFamily="34" charset="-122"/>
                <a:ea typeface="微软雅黑" panose="020B0503020204020204" pitchFamily="34" charset="-122"/>
                <a:sym typeface="+mn-ea"/>
              </a:rPr>
              <a:t>用户手册文档</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Arial" panose="020B0604020202020204" pitchFamily="34" charset="0"/>
              <a:buChar char="•"/>
            </a:pP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2" name="矩形 1">
            <a:extLst>
              <a:ext uri="{FF2B5EF4-FFF2-40B4-BE49-F238E27FC236}">
                <a16:creationId xmlns:a16="http://schemas.microsoft.com/office/drawing/2014/main" id="{8137F608-7D06-44CF-8E69-4632572D15FA}"/>
              </a:ext>
            </a:extLst>
          </p:cNvPr>
          <p:cNvSpPr/>
          <p:nvPr/>
        </p:nvSpPr>
        <p:spPr>
          <a:xfrm>
            <a:off x="1152000" y="288000"/>
            <a:ext cx="2954655" cy="1311128"/>
          </a:xfrm>
          <a:prstGeom prst="rect">
            <a:avLst/>
          </a:prstGeom>
        </p:spPr>
        <p:txBody>
          <a:bodyPr wrap="none">
            <a:spAutoFit/>
          </a:bodyPr>
          <a:lstStyle/>
          <a:p>
            <a:pPr>
              <a:spcBef>
                <a:spcPct val="20000"/>
              </a:spcBef>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用户测试内容</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4">
            <a:extLst>
              <a:ext uri="{FF2B5EF4-FFF2-40B4-BE49-F238E27FC236}">
                <a16:creationId xmlns:a16="http://schemas.microsoft.com/office/drawing/2014/main" id="{D79BA290-95D1-B944-13A4-E38EFCA15F02}"/>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16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179121" y="2893962"/>
            <a:ext cx="3407563" cy="2533386"/>
          </a:xfrm>
          <a:prstGeom prst="rect">
            <a:avLst/>
          </a:prstGeom>
          <a:noFill/>
        </p:spPr>
        <p:txBody>
          <a:bodyPr wrap="square" rtlCol="0">
            <a:spAutoFit/>
          </a:bodyPr>
          <a:lstStyle/>
          <a:p>
            <a:pPr indent="431800" algn="just">
              <a:lnSpc>
                <a:spcPct val="150000"/>
              </a:lnSpc>
            </a:pPr>
            <a:r>
              <a:rPr lang="zh-CN" altLang="en-US" b="1" kern="100" dirty="0">
                <a:solidFill>
                  <a:schemeClr val="bg1"/>
                </a:solidFill>
                <a:latin typeface="微软雅黑" panose="020B0503020204020204" pitchFamily="34" charset="-122"/>
                <a:ea typeface="微软雅黑" panose="020B0503020204020204" pitchFamily="34" charset="-122"/>
              </a:rPr>
              <a:t>在多个菜单和功能之间频繁切换时，软件是否能够正常响应？如果软件处理得不够合理，当用户在多个功能和菜单之间频繁切换时，可能会发生一些意料之外的事情。</a:t>
            </a:r>
            <a:endParaRPr lang="en-US" b="1" kern="1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151999" y="1862044"/>
            <a:ext cx="3637534"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lang="en-US" altLang="zh-CN" sz="2800" b="1" kern="0" dirty="0">
                <a:solidFill>
                  <a:schemeClr val="bg1"/>
                </a:solidFill>
                <a:latin typeface="微软雅黑" panose="020B0503020204020204" pitchFamily="34" charset="-122"/>
                <a:ea typeface="微软雅黑" panose="020B0503020204020204" pitchFamily="34" charset="-122"/>
              </a:rPr>
              <a:t>8</a:t>
            </a: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、高频操作下体验性</a:t>
            </a:r>
          </a:p>
        </p:txBody>
      </p:sp>
      <p:cxnSp>
        <p:nvCxnSpPr>
          <p:cNvPr id="22" name="直接连接符 21"/>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414874" y="1955044"/>
            <a:ext cx="3291381" cy="4994765"/>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kern="100" dirty="0">
                <a:solidFill>
                  <a:schemeClr val="bg1"/>
                </a:solidFill>
                <a:latin typeface="微软雅黑" panose="020B0503020204020204" pitchFamily="34" charset="-122"/>
                <a:ea typeface="微软雅黑" panose="020B0503020204020204" pitchFamily="34" charset="-122"/>
              </a:rPr>
              <a:t>改进方法：     </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内存和资源管理</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错误处理和恢复</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导航一致性</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快捷键和导航工具</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r>
              <a:rPr lang="zh-CN" altLang="en-US" kern="100" dirty="0">
                <a:solidFill>
                  <a:schemeClr val="bg1"/>
                </a:solidFill>
                <a:latin typeface="微软雅黑" panose="020B0503020204020204" pitchFamily="34" charset="-122"/>
                <a:ea typeface="微软雅黑" panose="020B0503020204020204" pitchFamily="34" charset="-122"/>
                <a:sym typeface="+mn-ea"/>
              </a:rPr>
              <a:t>文档正确引导和培训</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Arial" panose="020B0604020202020204" pitchFamily="34" charset="0"/>
              <a:buChar char="•"/>
            </a:pP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2" name="矩形 1">
            <a:extLst>
              <a:ext uri="{FF2B5EF4-FFF2-40B4-BE49-F238E27FC236}">
                <a16:creationId xmlns:a16="http://schemas.microsoft.com/office/drawing/2014/main" id="{47411284-747E-9116-95F3-9450020A4B6B}"/>
              </a:ext>
            </a:extLst>
          </p:cNvPr>
          <p:cNvSpPr/>
          <p:nvPr/>
        </p:nvSpPr>
        <p:spPr>
          <a:xfrm>
            <a:off x="1152000" y="288000"/>
            <a:ext cx="2954655" cy="1311128"/>
          </a:xfrm>
          <a:prstGeom prst="rect">
            <a:avLst/>
          </a:prstGeom>
        </p:spPr>
        <p:txBody>
          <a:bodyPr wrap="none">
            <a:spAutoFit/>
          </a:bodyPr>
          <a:lstStyle/>
          <a:p>
            <a:pPr>
              <a:spcBef>
                <a:spcPct val="20000"/>
              </a:spcBef>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用户测试内容</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4">
            <a:extLst>
              <a:ext uri="{FF2B5EF4-FFF2-40B4-BE49-F238E27FC236}">
                <a16:creationId xmlns:a16="http://schemas.microsoft.com/office/drawing/2014/main" id="{9096DC72-DA9D-3FC0-9FAB-11FFE4BC0CEF}"/>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17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179121" y="2893962"/>
            <a:ext cx="3407563" cy="2536400"/>
          </a:xfrm>
          <a:prstGeom prst="rect">
            <a:avLst/>
          </a:prstGeom>
          <a:noFill/>
        </p:spPr>
        <p:txBody>
          <a:bodyPr wrap="square" rtlCol="0">
            <a:spAutoFit/>
          </a:bodyPr>
          <a:lstStyle/>
          <a:p>
            <a:pPr indent="431800" algn="just">
              <a:lnSpc>
                <a:spcPct val="150000"/>
              </a:lnSpc>
            </a:pPr>
            <a:r>
              <a:rPr lang="zh-CN" altLang="en-US" b="1" kern="100" dirty="0">
                <a:solidFill>
                  <a:schemeClr val="bg1"/>
                </a:solidFill>
                <a:latin typeface="微软雅黑" panose="020B0503020204020204" pitchFamily="34" charset="-122"/>
                <a:ea typeface="微软雅黑" panose="020B0503020204020204" pitchFamily="34" charset="-122"/>
              </a:rPr>
              <a:t>软件的操作是否便捷、是否易于上手？软件的操作流程是否进行了优化，用户在使用软件过程中是否可以很快上手，而不需要过多的学习时间。</a:t>
            </a:r>
            <a:endParaRPr lang="en-US" b="1" kern="100" dirty="0">
              <a:solidFill>
                <a:schemeClr val="bg1"/>
              </a:solidFill>
              <a:latin typeface="微软雅黑" panose="020B0503020204020204" pitchFamily="34" charset="-122"/>
              <a:ea typeface="微软雅黑" panose="020B0503020204020204" pitchFamily="34" charset="-122"/>
            </a:endParaRPr>
          </a:p>
          <a:p>
            <a:pPr indent="431800" algn="just">
              <a:lnSpc>
                <a:spcPct val="150000"/>
              </a:lnSpc>
            </a:pPr>
            <a:endParaRPr lang="en-US" b="1" kern="1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151999" y="1862044"/>
            <a:ext cx="2919389"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lang="en-US" altLang="zh-CN" sz="2800" b="1" kern="0" dirty="0">
                <a:solidFill>
                  <a:schemeClr val="bg1"/>
                </a:solidFill>
                <a:latin typeface="微软雅黑" panose="020B0503020204020204" pitchFamily="34" charset="-122"/>
                <a:ea typeface="微软雅黑" panose="020B0503020204020204" pitchFamily="34" charset="-122"/>
              </a:rPr>
              <a:t>9</a:t>
            </a: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、操作学习难度</a:t>
            </a:r>
          </a:p>
        </p:txBody>
      </p:sp>
      <p:cxnSp>
        <p:nvCxnSpPr>
          <p:cNvPr id="22" name="直接连接符 21"/>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414874" y="1955044"/>
            <a:ext cx="3388658" cy="4994765"/>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kern="100" dirty="0">
                <a:solidFill>
                  <a:schemeClr val="bg1"/>
                </a:solidFill>
                <a:latin typeface="微软雅黑" panose="020B0503020204020204" pitchFamily="34" charset="-122"/>
                <a:ea typeface="微软雅黑" panose="020B0503020204020204" pitchFamily="34" charset="-122"/>
              </a:rPr>
              <a:t>考虑部分：     </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符合用户习惯的</a:t>
            </a:r>
            <a:r>
              <a:rPr lang="en-US" altLang="zh-CN" kern="100" dirty="0">
                <a:solidFill>
                  <a:schemeClr val="bg1"/>
                </a:solidFill>
                <a:latin typeface="微软雅黑" panose="020B0503020204020204" pitchFamily="34" charset="-122"/>
                <a:ea typeface="微软雅黑" panose="020B0503020204020204" pitchFamily="34" charset="-122"/>
              </a:rPr>
              <a:t>UI</a:t>
            </a: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导航与信息架构</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用户反馈和帮助工具</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快捷键和键盘快捷方式</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r>
              <a:rPr lang="zh-CN" altLang="en-US" kern="100" dirty="0">
                <a:solidFill>
                  <a:schemeClr val="bg1"/>
                </a:solidFill>
                <a:latin typeface="微软雅黑" panose="020B0503020204020204" pitchFamily="34" charset="-122"/>
                <a:ea typeface="微软雅黑" panose="020B0503020204020204" pitchFamily="34" charset="-122"/>
                <a:sym typeface="+mn-ea"/>
              </a:rPr>
              <a:t>可访问性</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marL="285750" indent="-285750">
              <a:lnSpc>
                <a:spcPct val="200000"/>
              </a:lnSpc>
              <a:buFont typeface="Arial" panose="020B0604020202020204" pitchFamily="34" charset="0"/>
              <a:buChar char="•"/>
            </a:pP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2" name="矩形 1">
            <a:extLst>
              <a:ext uri="{FF2B5EF4-FFF2-40B4-BE49-F238E27FC236}">
                <a16:creationId xmlns:a16="http://schemas.microsoft.com/office/drawing/2014/main" id="{733D25EA-1838-D2DD-9F0C-7CFCCF8219E4}"/>
              </a:ext>
            </a:extLst>
          </p:cNvPr>
          <p:cNvSpPr/>
          <p:nvPr/>
        </p:nvSpPr>
        <p:spPr>
          <a:xfrm>
            <a:off x="1152000" y="288000"/>
            <a:ext cx="2954655" cy="1311128"/>
          </a:xfrm>
          <a:prstGeom prst="rect">
            <a:avLst/>
          </a:prstGeom>
        </p:spPr>
        <p:txBody>
          <a:bodyPr wrap="none">
            <a:spAutoFit/>
          </a:bodyPr>
          <a:lstStyle/>
          <a:p>
            <a:pPr>
              <a:spcBef>
                <a:spcPct val="20000"/>
              </a:spcBef>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用户测试内容</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4">
            <a:extLst>
              <a:ext uri="{FF2B5EF4-FFF2-40B4-BE49-F238E27FC236}">
                <a16:creationId xmlns:a16="http://schemas.microsoft.com/office/drawing/2014/main" id="{623B77D0-73D8-2CD2-6145-F8C61915DA88}"/>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18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179121" y="2893962"/>
            <a:ext cx="3407563" cy="2951898"/>
          </a:xfrm>
          <a:prstGeom prst="rect">
            <a:avLst/>
          </a:prstGeom>
          <a:noFill/>
        </p:spPr>
        <p:txBody>
          <a:bodyPr wrap="square" rtlCol="0">
            <a:spAutoFit/>
          </a:bodyPr>
          <a:lstStyle/>
          <a:p>
            <a:pPr indent="431800" algn="just">
              <a:lnSpc>
                <a:spcPct val="150000"/>
              </a:lnSpc>
            </a:pPr>
            <a:r>
              <a:rPr lang="zh-CN" altLang="en-US" b="1" kern="100" dirty="0">
                <a:solidFill>
                  <a:schemeClr val="bg1"/>
                </a:solidFill>
                <a:latin typeface="微软雅黑" panose="020B0503020204020204" pitchFamily="34" charset="-122"/>
                <a:ea typeface="微软雅黑" panose="020B0503020204020204" pitchFamily="34" charset="-122"/>
              </a:rPr>
              <a:t>当用户在操作过程中需要帮助时，软件是否及时提供指导信息？用户在使用软件过程中，可能会碰到一些问题，此时，如果软件能够及时提供提示信息，则大大提升用户的体验。</a:t>
            </a:r>
            <a:endParaRPr lang="en-US" b="1" kern="100" dirty="0">
              <a:solidFill>
                <a:schemeClr val="bg1"/>
              </a:solidFill>
              <a:latin typeface="微软雅黑" panose="020B0503020204020204" pitchFamily="34" charset="-122"/>
              <a:ea typeface="微软雅黑" panose="020B0503020204020204" pitchFamily="34" charset="-122"/>
            </a:endParaRPr>
          </a:p>
          <a:p>
            <a:pPr indent="431800" algn="just">
              <a:lnSpc>
                <a:spcPct val="150000"/>
              </a:lnSpc>
            </a:pPr>
            <a:endParaRPr lang="en-US" b="1" kern="1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151999" y="1862044"/>
            <a:ext cx="3499676"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lang="en-US" altLang="zh-CN" sz="2800" b="1" kern="0" dirty="0">
                <a:solidFill>
                  <a:schemeClr val="bg1"/>
                </a:solidFill>
                <a:latin typeface="微软雅黑" panose="020B0503020204020204" pitchFamily="34" charset="-122"/>
                <a:ea typeface="微软雅黑" panose="020B0503020204020204" pitchFamily="34" charset="-122"/>
              </a:rPr>
              <a:t>10</a:t>
            </a:r>
            <a:r>
              <a:rPr lang="zh-CN" altLang="en-US" sz="2800" b="1" kern="0" dirty="0">
                <a:solidFill>
                  <a:schemeClr val="bg1"/>
                </a:solidFill>
                <a:latin typeface="微软雅黑" panose="020B0503020204020204" pitchFamily="34" charset="-122"/>
                <a:ea typeface="微软雅黑" panose="020B0503020204020204" pitchFamily="34" charset="-122"/>
              </a:rPr>
              <a:t>、用户帮助与提示</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414874" y="1955044"/>
            <a:ext cx="3116283" cy="6102761"/>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kern="100" dirty="0">
                <a:solidFill>
                  <a:schemeClr val="bg1"/>
                </a:solidFill>
                <a:latin typeface="微软雅黑" panose="020B0503020204020204" pitchFamily="34" charset="-122"/>
                <a:ea typeface="微软雅黑" panose="020B0503020204020204" pitchFamily="34" charset="-122"/>
              </a:rPr>
              <a:t>考虑部分：     </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基于上下文的提示</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提示工具</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内置帮助文档</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搜索功能</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r>
              <a:rPr lang="zh-CN" altLang="en-US" kern="100" dirty="0">
                <a:solidFill>
                  <a:schemeClr val="bg1"/>
                </a:solidFill>
                <a:latin typeface="微软雅黑" panose="020B0503020204020204" pitchFamily="34" charset="-122"/>
                <a:ea typeface="微软雅黑" panose="020B0503020204020204" pitchFamily="34" charset="-122"/>
                <a:sym typeface="+mn-ea"/>
              </a:rPr>
              <a:t>错误处理与反馈</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p>
          <a:p>
            <a:pPr marL="285750" indent="-285750">
              <a:lnSpc>
                <a:spcPct val="200000"/>
              </a:lnSpc>
              <a:buFont typeface="Arial" panose="020B0604020202020204" pitchFamily="34" charset="0"/>
              <a:buChar char="•"/>
            </a:pP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2" name="矩形 1">
            <a:extLst>
              <a:ext uri="{FF2B5EF4-FFF2-40B4-BE49-F238E27FC236}">
                <a16:creationId xmlns:a16="http://schemas.microsoft.com/office/drawing/2014/main" id="{CA78C81C-F721-7D8F-F427-6E00D0DCC012}"/>
              </a:ext>
            </a:extLst>
          </p:cNvPr>
          <p:cNvSpPr/>
          <p:nvPr/>
        </p:nvSpPr>
        <p:spPr>
          <a:xfrm>
            <a:off x="1152000" y="288000"/>
            <a:ext cx="2954655" cy="1311128"/>
          </a:xfrm>
          <a:prstGeom prst="rect">
            <a:avLst/>
          </a:prstGeom>
        </p:spPr>
        <p:txBody>
          <a:bodyPr wrap="none">
            <a:spAutoFit/>
          </a:bodyPr>
          <a:lstStyle/>
          <a:p>
            <a:pPr>
              <a:spcBef>
                <a:spcPct val="20000"/>
              </a:spcBef>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用户测试内容</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4">
            <a:extLst>
              <a:ext uri="{FF2B5EF4-FFF2-40B4-BE49-F238E27FC236}">
                <a16:creationId xmlns:a16="http://schemas.microsoft.com/office/drawing/2014/main" id="{9A150012-A324-33C5-91F6-C0F8305129F3}"/>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19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9ACF"/>
        </a:solidFill>
        <a:effectLst/>
      </p:bgPr>
    </p:bg>
    <p:spTree>
      <p:nvGrpSpPr>
        <p:cNvPr id="1" name=""/>
        <p:cNvGrpSpPr/>
        <p:nvPr/>
      </p:nvGrpSpPr>
      <p:grpSpPr>
        <a:xfrm>
          <a:off x="0" y="0"/>
          <a:ext cx="0" cy="0"/>
          <a:chOff x="0" y="0"/>
          <a:chExt cx="0" cy="0"/>
        </a:xfrm>
      </p:grpSpPr>
      <p:sp>
        <p:nvSpPr>
          <p:cNvPr id="17" name="任意多边形: 形状 76">
            <a:extLst>
              <a:ext uri="{FF2B5EF4-FFF2-40B4-BE49-F238E27FC236}">
                <a16:creationId xmlns:a16="http://schemas.microsoft.com/office/drawing/2014/main" id="{D0BE0627-68E5-41E6-9C95-3CAFA0D6578E}"/>
              </a:ext>
            </a:extLst>
          </p:cNvPr>
          <p:cNvSpPr/>
          <p:nvPr/>
        </p:nvSpPr>
        <p:spPr>
          <a:xfrm flipH="1">
            <a:off x="420208" y="188407"/>
            <a:ext cx="1589824" cy="1441259"/>
          </a:xfrm>
          <a:custGeom>
            <a:avLst/>
            <a:gdLst>
              <a:gd name="connsiteX0" fmla="*/ 5148624 w 5999018"/>
              <a:gd name="connsiteY0" fmla="*/ 0 h 1700788"/>
              <a:gd name="connsiteX1" fmla="*/ 3953495 w 5999018"/>
              <a:gd name="connsiteY1" fmla="*/ 0 h 1700788"/>
              <a:gd name="connsiteX2" fmla="*/ 1195129 w 5999018"/>
              <a:gd name="connsiteY2" fmla="*/ 0 h 1700788"/>
              <a:gd name="connsiteX3" fmla="*/ 0 w 5999018"/>
              <a:gd name="connsiteY3" fmla="*/ 0 h 1700788"/>
              <a:gd name="connsiteX4" fmla="*/ 0 w 5999018"/>
              <a:gd name="connsiteY4" fmla="*/ 1700788 h 1700788"/>
              <a:gd name="connsiteX5" fmla="*/ 1195129 w 5999018"/>
              <a:gd name="connsiteY5" fmla="*/ 1700788 h 1700788"/>
              <a:gd name="connsiteX6" fmla="*/ 3953495 w 5999018"/>
              <a:gd name="connsiteY6" fmla="*/ 1700788 h 1700788"/>
              <a:gd name="connsiteX7" fmla="*/ 5148624 w 5999018"/>
              <a:gd name="connsiteY7" fmla="*/ 1700788 h 1700788"/>
              <a:gd name="connsiteX8" fmla="*/ 5999018 w 5999018"/>
              <a:gd name="connsiteY8" fmla="*/ 850394 h 17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9018" h="1700788">
                <a:moveTo>
                  <a:pt x="5148624" y="0"/>
                </a:moveTo>
                <a:lnTo>
                  <a:pt x="3953495" y="0"/>
                </a:lnTo>
                <a:lnTo>
                  <a:pt x="1195129" y="0"/>
                </a:lnTo>
                <a:lnTo>
                  <a:pt x="0" y="0"/>
                </a:lnTo>
                <a:lnTo>
                  <a:pt x="0" y="1700788"/>
                </a:lnTo>
                <a:lnTo>
                  <a:pt x="1195129" y="1700788"/>
                </a:lnTo>
                <a:lnTo>
                  <a:pt x="3953495" y="1700788"/>
                </a:lnTo>
                <a:lnTo>
                  <a:pt x="5148624" y="1700788"/>
                </a:lnTo>
                <a:lnTo>
                  <a:pt x="5999018" y="850394"/>
                </a:lnTo>
                <a:close/>
              </a:path>
            </a:pathLst>
          </a:custGeom>
          <a:gradFill>
            <a:gsLst>
              <a:gs pos="0">
                <a:schemeClr val="accent5">
                  <a:lumMod val="50000"/>
                </a:schemeClr>
              </a:gs>
              <a:gs pos="100000">
                <a:srgbClr val="0070C0"/>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文本占位符 1">
            <a:extLst>
              <a:ext uri="{FF2B5EF4-FFF2-40B4-BE49-F238E27FC236}">
                <a16:creationId xmlns:a16="http://schemas.microsoft.com/office/drawing/2014/main" id="{FAE29F67-39D8-4482-A819-9A8F636DDE2A}"/>
              </a:ext>
            </a:extLst>
          </p:cNvPr>
          <p:cNvSpPr txBox="1"/>
          <p:nvPr/>
        </p:nvSpPr>
        <p:spPr>
          <a:xfrm>
            <a:off x="1950892" y="789938"/>
            <a:ext cx="3754877" cy="663589"/>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44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rPr>
              <a:t>ONTENTS</a:t>
            </a:r>
          </a:p>
        </p:txBody>
      </p:sp>
      <p:sp>
        <p:nvSpPr>
          <p:cNvPr id="19" name="矩形 18">
            <a:extLst>
              <a:ext uri="{FF2B5EF4-FFF2-40B4-BE49-F238E27FC236}">
                <a16:creationId xmlns:a16="http://schemas.microsoft.com/office/drawing/2014/main" id="{CE74C39B-EE01-45A3-B96F-59CF3A8A2A3F}"/>
              </a:ext>
            </a:extLst>
          </p:cNvPr>
          <p:cNvSpPr/>
          <p:nvPr/>
        </p:nvSpPr>
        <p:spPr>
          <a:xfrm>
            <a:off x="838810" y="250417"/>
            <a:ext cx="1063112"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800" b="1" i="1" u="none" strike="noStrike" kern="1200" cap="none" spc="0" normalizeH="0" baseline="0" noProof="0" dirty="0">
                <a:ln>
                  <a:noFill/>
                </a:ln>
                <a:solidFill>
                  <a:prstClr val="white"/>
                </a:solidFill>
                <a:effectLst/>
                <a:uLnTx/>
                <a:uFillTx/>
                <a:latin typeface="Arial Black" panose="020B0A04020102020204" pitchFamily="34" charset="0"/>
                <a:ea typeface="等线" panose="02010600030101010101" pitchFamily="2" charset="-122"/>
                <a:cs typeface="+mn-cs"/>
              </a:rPr>
              <a:t>C</a:t>
            </a:r>
            <a:endParaRPr kumimoji="0" lang="zh-CN" altLang="en-US" sz="4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4" name="组合 23">
            <a:extLst>
              <a:ext uri="{FF2B5EF4-FFF2-40B4-BE49-F238E27FC236}">
                <a16:creationId xmlns:a16="http://schemas.microsoft.com/office/drawing/2014/main" id="{98B76ED5-2673-47BD-A42C-D66A780C345B}"/>
              </a:ext>
            </a:extLst>
          </p:cNvPr>
          <p:cNvGrpSpPr/>
          <p:nvPr/>
        </p:nvGrpSpPr>
        <p:grpSpPr>
          <a:xfrm>
            <a:off x="1934921" y="4879548"/>
            <a:ext cx="2621035" cy="589473"/>
            <a:chOff x="6676062" y="4354667"/>
            <a:chExt cx="2621035" cy="589473"/>
          </a:xfrm>
        </p:grpSpPr>
        <p:grpSp>
          <p:nvGrpSpPr>
            <p:cNvPr id="40" name="组合 39">
              <a:extLst>
                <a:ext uri="{FF2B5EF4-FFF2-40B4-BE49-F238E27FC236}">
                  <a16:creationId xmlns:a16="http://schemas.microsoft.com/office/drawing/2014/main" id="{78331D1D-2FB4-439E-904E-67A654D2A7A9}"/>
                </a:ext>
              </a:extLst>
            </p:cNvPr>
            <p:cNvGrpSpPr/>
            <p:nvPr/>
          </p:nvGrpSpPr>
          <p:grpSpPr>
            <a:xfrm>
              <a:off x="6676062" y="4354667"/>
              <a:ext cx="677509" cy="589473"/>
              <a:chOff x="725726" y="1781746"/>
              <a:chExt cx="515267" cy="515267"/>
            </a:xfrm>
          </p:grpSpPr>
          <p:sp>
            <p:nvSpPr>
              <p:cNvPr id="42" name="椭圆 41">
                <a:extLst>
                  <a:ext uri="{FF2B5EF4-FFF2-40B4-BE49-F238E27FC236}">
                    <a16:creationId xmlns:a16="http://schemas.microsoft.com/office/drawing/2014/main" id="{4886F287-6C1F-438D-8795-D5503A2BA6E9}"/>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43" name="矩形 42">
                <a:extLst>
                  <a:ext uri="{FF2B5EF4-FFF2-40B4-BE49-F238E27FC236}">
                    <a16:creationId xmlns:a16="http://schemas.microsoft.com/office/drawing/2014/main" id="{DF78A6C5-7FE6-4353-A3C8-73846336917C}"/>
                  </a:ext>
                </a:extLst>
              </p:cNvPr>
              <p:cNvSpPr/>
              <p:nvPr/>
            </p:nvSpPr>
            <p:spPr>
              <a:xfrm>
                <a:off x="775116" y="1823935"/>
                <a:ext cx="423284"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04</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sp>
          <p:nvSpPr>
            <p:cNvPr id="41" name="矩形 40">
              <a:extLst>
                <a:ext uri="{FF2B5EF4-FFF2-40B4-BE49-F238E27FC236}">
                  <a16:creationId xmlns:a16="http://schemas.microsoft.com/office/drawing/2014/main" id="{4B844E63-41B0-4001-BE88-C40AB3254B19}"/>
                </a:ext>
              </a:extLst>
            </p:cNvPr>
            <p:cNvSpPr/>
            <p:nvPr/>
          </p:nvSpPr>
          <p:spPr>
            <a:xfrm>
              <a:off x="7470956" y="4357016"/>
              <a:ext cx="1826141" cy="584775"/>
            </a:xfrm>
            <a:prstGeom prst="rect">
              <a:avLst/>
            </a:prstGeom>
          </p:spPr>
          <p:txBody>
            <a:bodyPr wrap="none">
              <a:spAutoFit/>
            </a:bodyPr>
            <a:lstStyle/>
            <a:p>
              <a:pPr lvl="0">
                <a:defRPr/>
              </a:pP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案例分析</a:t>
              </a:r>
            </a:p>
          </p:txBody>
        </p:sp>
      </p:grpSp>
      <p:grpSp>
        <p:nvGrpSpPr>
          <p:cNvPr id="23" name="组合 22">
            <a:extLst>
              <a:ext uri="{FF2B5EF4-FFF2-40B4-BE49-F238E27FC236}">
                <a16:creationId xmlns:a16="http://schemas.microsoft.com/office/drawing/2014/main" id="{42172691-A737-499C-A1B6-6A3118019D13}"/>
              </a:ext>
            </a:extLst>
          </p:cNvPr>
          <p:cNvGrpSpPr/>
          <p:nvPr/>
        </p:nvGrpSpPr>
        <p:grpSpPr>
          <a:xfrm>
            <a:off x="1950892" y="1854671"/>
            <a:ext cx="3441772" cy="589473"/>
            <a:chOff x="6676062" y="1485494"/>
            <a:chExt cx="3441772" cy="589473"/>
          </a:xfrm>
        </p:grpSpPr>
        <p:grpSp>
          <p:nvGrpSpPr>
            <p:cNvPr id="44" name="组合 43">
              <a:extLst>
                <a:ext uri="{FF2B5EF4-FFF2-40B4-BE49-F238E27FC236}">
                  <a16:creationId xmlns:a16="http://schemas.microsoft.com/office/drawing/2014/main" id="{79F45A2D-1DB2-4D10-8154-E1B336E09842}"/>
                </a:ext>
              </a:extLst>
            </p:cNvPr>
            <p:cNvGrpSpPr/>
            <p:nvPr/>
          </p:nvGrpSpPr>
          <p:grpSpPr>
            <a:xfrm>
              <a:off x="6676062" y="1485494"/>
              <a:ext cx="679374" cy="589473"/>
              <a:chOff x="725726" y="1781746"/>
              <a:chExt cx="515267" cy="515267"/>
            </a:xfrm>
          </p:grpSpPr>
          <p:sp>
            <p:nvSpPr>
              <p:cNvPr id="46" name="椭圆 45">
                <a:extLst>
                  <a:ext uri="{FF2B5EF4-FFF2-40B4-BE49-F238E27FC236}">
                    <a16:creationId xmlns:a16="http://schemas.microsoft.com/office/drawing/2014/main" id="{762B5412-0803-42C0-96D7-0625BF2430CD}"/>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47" name="矩形 46">
                <a:extLst>
                  <a:ext uri="{FF2B5EF4-FFF2-40B4-BE49-F238E27FC236}">
                    <a16:creationId xmlns:a16="http://schemas.microsoft.com/office/drawing/2014/main" id="{2116894E-76C9-4F8A-8117-7527B6CE0BA7}"/>
                  </a:ext>
                </a:extLst>
              </p:cNvPr>
              <p:cNvSpPr/>
              <p:nvPr/>
            </p:nvSpPr>
            <p:spPr>
              <a:xfrm>
                <a:off x="792109" y="1823935"/>
                <a:ext cx="389296"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01</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sp>
          <p:nvSpPr>
            <p:cNvPr id="45" name="矩形 44">
              <a:extLst>
                <a:ext uri="{FF2B5EF4-FFF2-40B4-BE49-F238E27FC236}">
                  <a16:creationId xmlns:a16="http://schemas.microsoft.com/office/drawing/2014/main" id="{52266479-2DD6-4A24-B4CC-1F3C9098E4D0}"/>
                </a:ext>
              </a:extLst>
            </p:cNvPr>
            <p:cNvSpPr/>
            <p:nvPr/>
          </p:nvSpPr>
          <p:spPr>
            <a:xfrm>
              <a:off x="7470956" y="1487843"/>
              <a:ext cx="2646878" cy="584775"/>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lang="zh-CN" altLang="en-US" sz="3200" b="1" kern="0" dirty="0">
                  <a:solidFill>
                    <a:prstClr val="black">
                      <a:lumMod val="95000"/>
                      <a:lumOff val="5000"/>
                    </a:prstClr>
                  </a:solidFill>
                  <a:latin typeface="微软雅黑" panose="020B0503020204020204" pitchFamily="34" charset="-122"/>
                  <a:ea typeface="微软雅黑" panose="020B0503020204020204" pitchFamily="34" charset="-122"/>
                </a:rPr>
                <a:t>用户测试概念</a:t>
              </a:r>
              <a:endParaRPr kumimoji="0" lang="zh-CN" altLang="en-US" sz="32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5" name="组合 24">
            <a:extLst>
              <a:ext uri="{FF2B5EF4-FFF2-40B4-BE49-F238E27FC236}">
                <a16:creationId xmlns:a16="http://schemas.microsoft.com/office/drawing/2014/main" id="{56D672DA-F3E6-4173-BDE5-AE6C928716F8}"/>
              </a:ext>
            </a:extLst>
          </p:cNvPr>
          <p:cNvGrpSpPr/>
          <p:nvPr/>
        </p:nvGrpSpPr>
        <p:grpSpPr>
          <a:xfrm>
            <a:off x="1950892" y="2874044"/>
            <a:ext cx="3422540" cy="589473"/>
            <a:chOff x="6676062" y="2441885"/>
            <a:chExt cx="3422540" cy="589473"/>
          </a:xfrm>
        </p:grpSpPr>
        <p:sp>
          <p:nvSpPr>
            <p:cNvPr id="36" name="矩形 35">
              <a:extLst>
                <a:ext uri="{FF2B5EF4-FFF2-40B4-BE49-F238E27FC236}">
                  <a16:creationId xmlns:a16="http://schemas.microsoft.com/office/drawing/2014/main" id="{6D8C647C-F043-4052-AC78-B132FD0DCCFC}"/>
                </a:ext>
              </a:extLst>
            </p:cNvPr>
            <p:cNvSpPr/>
            <p:nvPr/>
          </p:nvSpPr>
          <p:spPr>
            <a:xfrm>
              <a:off x="7470956" y="2444234"/>
              <a:ext cx="2627646" cy="584775"/>
            </a:xfrm>
            <a:prstGeom prst="rect">
              <a:avLst/>
            </a:prstGeom>
          </p:spPr>
          <p:txBody>
            <a:bodyPr wrap="square">
              <a:spAutoFit/>
            </a:bodyPr>
            <a:lstStyle/>
            <a:p>
              <a:pPr lvl="0">
                <a:defRPr/>
              </a:pPr>
              <a:r>
                <a:rPr lang="zh-CN" altLang="en-US" sz="3200" b="1" kern="0" dirty="0">
                  <a:solidFill>
                    <a:prstClr val="black">
                      <a:lumMod val="95000"/>
                      <a:lumOff val="5000"/>
                    </a:prstClr>
                  </a:solidFill>
                  <a:latin typeface="微软雅黑" panose="020B0503020204020204" pitchFamily="34" charset="-122"/>
                  <a:ea typeface="微软雅黑" panose="020B0503020204020204" pitchFamily="34" charset="-122"/>
                </a:rPr>
                <a:t>用户测试内容</a:t>
              </a:r>
            </a:p>
          </p:txBody>
        </p:sp>
        <p:grpSp>
          <p:nvGrpSpPr>
            <p:cNvPr id="37" name="组合 36">
              <a:extLst>
                <a:ext uri="{FF2B5EF4-FFF2-40B4-BE49-F238E27FC236}">
                  <a16:creationId xmlns:a16="http://schemas.microsoft.com/office/drawing/2014/main" id="{79322077-D761-4D3D-A451-1175453C66FC}"/>
                </a:ext>
              </a:extLst>
            </p:cNvPr>
            <p:cNvGrpSpPr/>
            <p:nvPr/>
          </p:nvGrpSpPr>
          <p:grpSpPr>
            <a:xfrm>
              <a:off x="6676062" y="2441885"/>
              <a:ext cx="676565" cy="589473"/>
              <a:chOff x="725726" y="1781746"/>
              <a:chExt cx="515267" cy="515267"/>
            </a:xfrm>
          </p:grpSpPr>
          <p:sp>
            <p:nvSpPr>
              <p:cNvPr id="38" name="椭圆 37">
                <a:extLst>
                  <a:ext uri="{FF2B5EF4-FFF2-40B4-BE49-F238E27FC236}">
                    <a16:creationId xmlns:a16="http://schemas.microsoft.com/office/drawing/2014/main" id="{630C35DD-66C1-465C-BF02-7AC45E75C905}"/>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9" name="矩形 38">
                <a:extLst>
                  <a:ext uri="{FF2B5EF4-FFF2-40B4-BE49-F238E27FC236}">
                    <a16:creationId xmlns:a16="http://schemas.microsoft.com/office/drawing/2014/main" id="{79ED0FF3-87EC-4597-9274-2A8EC94083BB}"/>
                  </a:ext>
                </a:extLst>
              </p:cNvPr>
              <p:cNvSpPr/>
              <p:nvPr/>
            </p:nvSpPr>
            <p:spPr>
              <a:xfrm>
                <a:off x="774821" y="1823935"/>
                <a:ext cx="423874"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02</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grpSp>
      <p:grpSp>
        <p:nvGrpSpPr>
          <p:cNvPr id="27" name="组合 26">
            <a:extLst>
              <a:ext uri="{FF2B5EF4-FFF2-40B4-BE49-F238E27FC236}">
                <a16:creationId xmlns:a16="http://schemas.microsoft.com/office/drawing/2014/main" id="{CA31B28D-EA77-4E28-BCDD-4D53600DAEDC}"/>
              </a:ext>
            </a:extLst>
          </p:cNvPr>
          <p:cNvGrpSpPr/>
          <p:nvPr/>
        </p:nvGrpSpPr>
        <p:grpSpPr>
          <a:xfrm>
            <a:off x="1950892" y="3893417"/>
            <a:ext cx="3852141" cy="589473"/>
            <a:chOff x="6676062" y="3398276"/>
            <a:chExt cx="3852141" cy="589473"/>
          </a:xfrm>
        </p:grpSpPr>
        <p:grpSp>
          <p:nvGrpSpPr>
            <p:cNvPr id="28" name="组合 27">
              <a:extLst>
                <a:ext uri="{FF2B5EF4-FFF2-40B4-BE49-F238E27FC236}">
                  <a16:creationId xmlns:a16="http://schemas.microsoft.com/office/drawing/2014/main" id="{3AC50555-2960-4FCC-8070-BCB1ABA4E6B4}"/>
                </a:ext>
              </a:extLst>
            </p:cNvPr>
            <p:cNvGrpSpPr/>
            <p:nvPr/>
          </p:nvGrpSpPr>
          <p:grpSpPr>
            <a:xfrm>
              <a:off x="6676062" y="3398276"/>
              <a:ext cx="677509" cy="589473"/>
              <a:chOff x="725726" y="1781746"/>
              <a:chExt cx="515267" cy="515267"/>
            </a:xfrm>
          </p:grpSpPr>
          <p:sp>
            <p:nvSpPr>
              <p:cNvPr id="30" name="椭圆 29">
                <a:extLst>
                  <a:ext uri="{FF2B5EF4-FFF2-40B4-BE49-F238E27FC236}">
                    <a16:creationId xmlns:a16="http://schemas.microsoft.com/office/drawing/2014/main" id="{5FBAB032-E77A-41F2-9034-A166A1912DA9}"/>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1" name="矩形 30">
                <a:extLst>
                  <a:ext uri="{FF2B5EF4-FFF2-40B4-BE49-F238E27FC236}">
                    <a16:creationId xmlns:a16="http://schemas.microsoft.com/office/drawing/2014/main" id="{D7CFD069-1B70-4C65-AF18-0844E51344BB}"/>
                  </a:ext>
                </a:extLst>
              </p:cNvPr>
              <p:cNvSpPr/>
              <p:nvPr/>
            </p:nvSpPr>
            <p:spPr>
              <a:xfrm>
                <a:off x="770850" y="1823935"/>
                <a:ext cx="431817"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03</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sp>
          <p:nvSpPr>
            <p:cNvPr id="29" name="矩形 28">
              <a:extLst>
                <a:ext uri="{FF2B5EF4-FFF2-40B4-BE49-F238E27FC236}">
                  <a16:creationId xmlns:a16="http://schemas.microsoft.com/office/drawing/2014/main" id="{ADA1BFE4-9348-426D-9896-3E4F766B5058}"/>
                </a:ext>
              </a:extLst>
            </p:cNvPr>
            <p:cNvSpPr/>
            <p:nvPr/>
          </p:nvSpPr>
          <p:spPr>
            <a:xfrm>
              <a:off x="7470956" y="3400625"/>
              <a:ext cx="3057247" cy="584775"/>
            </a:xfrm>
            <a:prstGeom prst="rect">
              <a:avLst/>
            </a:prstGeom>
          </p:spPr>
          <p:txBody>
            <a:bodyPr wrap="none">
              <a:spAutoFit/>
            </a:bodyPr>
            <a:lstStyle/>
            <a:p>
              <a:pPr lvl="0">
                <a:defRPr/>
              </a:pP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用户测试优缺点</a:t>
              </a:r>
            </a:p>
          </p:txBody>
        </p:sp>
      </p:grpSp>
      <p:grpSp>
        <p:nvGrpSpPr>
          <p:cNvPr id="2" name="组合 1">
            <a:extLst>
              <a:ext uri="{FF2B5EF4-FFF2-40B4-BE49-F238E27FC236}">
                <a16:creationId xmlns:a16="http://schemas.microsoft.com/office/drawing/2014/main" id="{6188D2F3-3BBD-0B42-AFAB-CEA2226059EF}"/>
              </a:ext>
            </a:extLst>
          </p:cNvPr>
          <p:cNvGrpSpPr/>
          <p:nvPr/>
        </p:nvGrpSpPr>
        <p:grpSpPr>
          <a:xfrm>
            <a:off x="1931660" y="5778780"/>
            <a:ext cx="2621035" cy="589473"/>
            <a:chOff x="6676062" y="4354667"/>
            <a:chExt cx="2621035" cy="589473"/>
          </a:xfrm>
        </p:grpSpPr>
        <p:grpSp>
          <p:nvGrpSpPr>
            <p:cNvPr id="3" name="组合 2">
              <a:extLst>
                <a:ext uri="{FF2B5EF4-FFF2-40B4-BE49-F238E27FC236}">
                  <a16:creationId xmlns:a16="http://schemas.microsoft.com/office/drawing/2014/main" id="{09D325CB-2966-B826-1AB3-C0E9F4FE107F}"/>
                </a:ext>
              </a:extLst>
            </p:cNvPr>
            <p:cNvGrpSpPr/>
            <p:nvPr/>
          </p:nvGrpSpPr>
          <p:grpSpPr>
            <a:xfrm>
              <a:off x="6676062" y="4354667"/>
              <a:ext cx="677509" cy="589473"/>
              <a:chOff x="725726" y="1781746"/>
              <a:chExt cx="515267" cy="515267"/>
            </a:xfrm>
          </p:grpSpPr>
          <p:sp>
            <p:nvSpPr>
              <p:cNvPr id="5" name="椭圆 4">
                <a:extLst>
                  <a:ext uri="{FF2B5EF4-FFF2-40B4-BE49-F238E27FC236}">
                    <a16:creationId xmlns:a16="http://schemas.microsoft.com/office/drawing/2014/main" id="{198771C7-A62C-D680-434A-EA985F289423}"/>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6" name="矩形 5">
                <a:extLst>
                  <a:ext uri="{FF2B5EF4-FFF2-40B4-BE49-F238E27FC236}">
                    <a16:creationId xmlns:a16="http://schemas.microsoft.com/office/drawing/2014/main" id="{E20D8394-44B4-12CF-3502-D37F1427A2EF}"/>
                  </a:ext>
                </a:extLst>
              </p:cNvPr>
              <p:cNvSpPr/>
              <p:nvPr/>
            </p:nvSpPr>
            <p:spPr>
              <a:xfrm>
                <a:off x="759267" y="1823935"/>
                <a:ext cx="454982"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05</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sp>
          <p:nvSpPr>
            <p:cNvPr id="4" name="矩形 3">
              <a:extLst>
                <a:ext uri="{FF2B5EF4-FFF2-40B4-BE49-F238E27FC236}">
                  <a16:creationId xmlns:a16="http://schemas.microsoft.com/office/drawing/2014/main" id="{283E50A3-3053-2A2D-F67C-6C877A3969A0}"/>
                </a:ext>
              </a:extLst>
            </p:cNvPr>
            <p:cNvSpPr/>
            <p:nvPr/>
          </p:nvSpPr>
          <p:spPr>
            <a:xfrm>
              <a:off x="7470956" y="4357016"/>
              <a:ext cx="1826141" cy="584775"/>
            </a:xfrm>
            <a:prstGeom prst="rect">
              <a:avLst/>
            </a:prstGeom>
          </p:spPr>
          <p:txBody>
            <a:bodyPr wrap="none">
              <a:spAutoFit/>
            </a:bodyPr>
            <a:lstStyle/>
            <a:p>
              <a:pPr lvl="0">
                <a:defRPr/>
              </a:pP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案例实战</a:t>
              </a:r>
            </a:p>
          </p:txBody>
        </p:sp>
      </p:grpSp>
    </p:spTree>
    <p:extLst>
      <p:ext uri="{BB962C8B-B14F-4D97-AF65-F5344CB8AC3E}">
        <p14:creationId xmlns:p14="http://schemas.microsoft.com/office/powerpoint/2010/main" val="187184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179121" y="2893962"/>
            <a:ext cx="3407563" cy="1289905"/>
          </a:xfrm>
          <a:prstGeom prst="rect">
            <a:avLst/>
          </a:prstGeom>
          <a:noFill/>
        </p:spPr>
        <p:txBody>
          <a:bodyPr wrap="square" rtlCol="0">
            <a:spAutoFit/>
          </a:bodyPr>
          <a:lstStyle/>
          <a:p>
            <a:pPr indent="431800" algn="just">
              <a:lnSpc>
                <a:spcPct val="150000"/>
              </a:lnSpc>
            </a:pPr>
            <a:r>
              <a:rPr lang="zh-CN" altLang="en-US" b="1" kern="100" dirty="0">
                <a:solidFill>
                  <a:schemeClr val="bg1"/>
                </a:solidFill>
                <a:latin typeface="微软雅黑" panose="020B0503020204020204" pitchFamily="34" charset="-122"/>
                <a:ea typeface="微软雅黑" panose="020B0503020204020204" pitchFamily="34" charset="-122"/>
              </a:rPr>
              <a:t>软件系统是否对输人进行了有效性验证，是否允许不合法输入？</a:t>
            </a:r>
            <a:endParaRPr lang="en-US" b="1" kern="1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1151999" y="1862044"/>
            <a:ext cx="3499676"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lang="en-US" altLang="zh-CN" sz="2800" b="1" kern="0" dirty="0">
                <a:solidFill>
                  <a:schemeClr val="bg1"/>
                </a:solidFill>
                <a:latin typeface="微软雅黑" panose="020B0503020204020204" pitchFamily="34" charset="-122"/>
                <a:ea typeface="微软雅黑" panose="020B0503020204020204" pitchFamily="34" charset="-122"/>
              </a:rPr>
              <a:t>11</a:t>
            </a:r>
            <a:r>
              <a:rPr lang="zh-CN" altLang="en-US" sz="2800" b="1" kern="0" dirty="0">
                <a:solidFill>
                  <a:schemeClr val="bg1"/>
                </a:solidFill>
                <a:latin typeface="微软雅黑" panose="020B0503020204020204" pitchFamily="34" charset="-122"/>
                <a:ea typeface="微软雅黑" panose="020B0503020204020204" pitchFamily="34" charset="-122"/>
              </a:rPr>
              <a:t>、满足输入有效性</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连接符 21"/>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414874" y="1955044"/>
            <a:ext cx="4517066" cy="5548763"/>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kern="100" dirty="0">
                <a:solidFill>
                  <a:schemeClr val="bg1"/>
                </a:solidFill>
                <a:latin typeface="微软雅黑" panose="020B0503020204020204" pitchFamily="34" charset="-122"/>
                <a:ea typeface="微软雅黑" panose="020B0503020204020204" pitchFamily="34" charset="-122"/>
              </a:rPr>
              <a:t>考虑部分：     </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数据合法性检验</a:t>
            </a: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用户友好的错误消息</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密码验证</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输入过滤和消毒</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r>
              <a:rPr lang="zh-CN" altLang="en-US" kern="100" dirty="0">
                <a:solidFill>
                  <a:schemeClr val="bg1"/>
                </a:solidFill>
                <a:latin typeface="微软雅黑" panose="020B0503020204020204" pitchFamily="34" charset="-122"/>
                <a:ea typeface="微软雅黑" panose="020B0503020204020204" pitchFamily="34" charset="-122"/>
                <a:sym typeface="+mn-ea"/>
              </a:rPr>
              <a:t>限制访问和权限控制</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p>
          <a:p>
            <a:pPr marL="285750" indent="-285750">
              <a:lnSpc>
                <a:spcPct val="200000"/>
              </a:lnSpc>
              <a:buFont typeface="Arial" panose="020B0604020202020204" pitchFamily="34" charset="0"/>
              <a:buChar char="•"/>
            </a:pPr>
            <a:endParaRPr lang="en-US" altLang="zh-CN"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rPr>
              <a:t>    </a:t>
            </a:r>
            <a:endParaRPr lang="en-US" altLang="zh-CN" kern="100" dirty="0">
              <a:solidFill>
                <a:schemeClr val="bg1"/>
              </a:solidFill>
              <a:latin typeface="微软雅黑" panose="020B0503020204020204" pitchFamily="34" charset="-122"/>
              <a:ea typeface="微软雅黑" panose="020B0503020204020204" pitchFamily="34" charset="-122"/>
              <a:sym typeface="+mn-ea"/>
            </a:endParaRPr>
          </a:p>
          <a:p>
            <a:pPr indent="431800">
              <a:lnSpc>
                <a:spcPct val="200000"/>
              </a:lnSpc>
            </a:pPr>
            <a:endParaRPr lang="zh-CN" altLang="en-US" kern="100" dirty="0">
              <a:solidFill>
                <a:schemeClr val="bg1"/>
              </a:solidFill>
              <a:latin typeface="微软雅黑" panose="020B0503020204020204" pitchFamily="34" charset="-122"/>
              <a:ea typeface="微软雅黑" panose="020B0503020204020204" pitchFamily="34" charset="-122"/>
              <a:sym typeface="+mn-lt"/>
            </a:endParaRPr>
          </a:p>
        </p:txBody>
      </p:sp>
      <p:sp>
        <p:nvSpPr>
          <p:cNvPr id="2" name="矩形 1">
            <a:extLst>
              <a:ext uri="{FF2B5EF4-FFF2-40B4-BE49-F238E27FC236}">
                <a16:creationId xmlns:a16="http://schemas.microsoft.com/office/drawing/2014/main" id="{049D816A-C847-C160-C25E-D8845E3BEA95}"/>
              </a:ext>
            </a:extLst>
          </p:cNvPr>
          <p:cNvSpPr/>
          <p:nvPr/>
        </p:nvSpPr>
        <p:spPr>
          <a:xfrm>
            <a:off x="1152000" y="288000"/>
            <a:ext cx="2954655" cy="1311128"/>
          </a:xfrm>
          <a:prstGeom prst="rect">
            <a:avLst/>
          </a:prstGeom>
        </p:spPr>
        <p:txBody>
          <a:bodyPr wrap="none">
            <a:spAutoFit/>
          </a:bodyPr>
          <a:lstStyle/>
          <a:p>
            <a:pPr>
              <a:spcBef>
                <a:spcPct val="20000"/>
              </a:spcBef>
              <a:defRPr/>
            </a:pPr>
            <a:r>
              <a:rPr kumimoji="0" lang="zh-CN" altLang="en-US" sz="3600"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用户测试内容</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4">
            <a:extLst>
              <a:ext uri="{FF2B5EF4-FFF2-40B4-BE49-F238E27FC236}">
                <a16:creationId xmlns:a16="http://schemas.microsoft.com/office/drawing/2014/main" id="{51AFB4B1-40DB-AFFB-8A60-FB75FD8116B2}"/>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20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txBody>
          <a:bodyPr/>
          <a:lstStyle/>
          <a:p>
            <a:endParaRPr lang="zh-CN" altLang="en-US"/>
          </a:p>
        </p:txBody>
      </p:sp>
      <p:pic>
        <p:nvPicPr>
          <p:cNvPr id="13" name="图片 12"/>
          <p:cNvPicPr>
            <a:picLocks noChangeAspect="1"/>
          </p:cNvPicPr>
          <p:nvPr/>
        </p:nvPicPr>
        <p:blipFill>
          <a:blip r:embed="rId3"/>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8" name="文本框 7"/>
          <p:cNvSpPr txBox="1"/>
          <p:nvPr/>
        </p:nvSpPr>
        <p:spPr>
          <a:xfrm>
            <a:off x="852170" y="1174750"/>
            <a:ext cx="6679565" cy="4853305"/>
          </a:xfrm>
          <a:prstGeom prst="rect">
            <a:avLst/>
          </a:prstGeom>
          <a:noFill/>
        </p:spPr>
        <p:txBody>
          <a:bodyPr wrap="square" rtlCol="0">
            <a:noAutofit/>
          </a:bodyPr>
          <a:lstStyle/>
          <a:p>
            <a:pPr indent="0">
              <a:buFont typeface="Wingdings" panose="05000000000000000000" charset="0"/>
              <a:buNone/>
            </a:pPr>
            <a:endParaRPr lang="zh-CN" altLang="en-US" sz="3200"/>
          </a:p>
        </p:txBody>
      </p:sp>
      <p:pic>
        <p:nvPicPr>
          <p:cNvPr id="14" name="图片 5"/>
          <p:cNvPicPr>
            <a:picLocks noChangeAspect="1"/>
          </p:cNvPicPr>
          <p:nvPr>
            <p:custDataLst>
              <p:tags r:id="rId1"/>
            </p:custDataLst>
          </p:nvPr>
        </p:nvPicPr>
        <p:blipFill>
          <a:blip r:embed="rId4"/>
          <a:stretch>
            <a:fillRect/>
          </a:stretch>
        </p:blipFill>
        <p:spPr>
          <a:xfrm>
            <a:off x="354330" y="850901"/>
            <a:ext cx="11691558" cy="5712460"/>
          </a:xfrm>
          <a:prstGeom prst="rect">
            <a:avLst/>
          </a:prstGeom>
          <a:noFill/>
          <a:ln>
            <a:noFill/>
          </a:ln>
        </p:spPr>
      </p:pic>
      <p:sp>
        <p:nvSpPr>
          <p:cNvPr id="15" name="文本框 14"/>
          <p:cNvSpPr txBox="1"/>
          <p:nvPr/>
        </p:nvSpPr>
        <p:spPr>
          <a:xfrm>
            <a:off x="1169035" y="205740"/>
            <a:ext cx="4064000" cy="645160"/>
          </a:xfrm>
          <a:prstGeom prst="rect">
            <a:avLst/>
          </a:prstGeom>
          <a:noFill/>
        </p:spPr>
        <p:txBody>
          <a:bodyPr wrap="square" rtlCol="0">
            <a:spAutoFit/>
          </a:bodyPr>
          <a:lstStyle/>
          <a:p>
            <a:r>
              <a:rPr lang="zh-CN" altLang="en-US" sz="3600" b="1"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用户测试</a:t>
            </a:r>
            <a:endParaRPr lang="zh-CN" altLang="en-US"/>
          </a:p>
        </p:txBody>
      </p:sp>
      <p:sp>
        <p:nvSpPr>
          <p:cNvPr id="2" name="灯片编号占位符 4">
            <a:extLst>
              <a:ext uri="{FF2B5EF4-FFF2-40B4-BE49-F238E27FC236}">
                <a16:creationId xmlns:a16="http://schemas.microsoft.com/office/drawing/2014/main" id="{477A049A-7F05-CE44-A8BA-D2A010FF0786}"/>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21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13" name="图片 12"/>
          <p:cNvPicPr>
            <a:picLocks noChangeAspect="1"/>
          </p:cNvPicPr>
          <p:nvPr/>
        </p:nvPicPr>
        <p:blipFill>
          <a:blip r:embed="rId3"/>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8" name="文本框 7"/>
          <p:cNvSpPr txBox="1"/>
          <p:nvPr/>
        </p:nvSpPr>
        <p:spPr>
          <a:xfrm>
            <a:off x="426720" y="948690"/>
            <a:ext cx="11151870" cy="5622925"/>
          </a:xfrm>
          <a:prstGeom prst="rect">
            <a:avLst/>
          </a:prstGeom>
          <a:solidFill>
            <a:schemeClr val="bg1"/>
          </a:solidFill>
          <a:ln>
            <a:solidFill>
              <a:schemeClr val="accent1"/>
            </a:solidFill>
          </a:ln>
        </p:spPr>
        <p:style>
          <a:lnRef idx="2">
            <a:schemeClr val="accent1"/>
          </a:lnRef>
          <a:fillRef idx="0">
            <a:srgbClr val="FFFFFF"/>
          </a:fillRef>
          <a:effectRef idx="0">
            <a:srgbClr val="FFFFFF"/>
          </a:effectRef>
          <a:fontRef idx="minor">
            <a:schemeClr val="dk1"/>
          </a:fontRef>
        </p:style>
        <p:txBody>
          <a:bodyPr wrap="square" rtlCol="0">
            <a:noAutofit/>
          </a:bodyPr>
          <a:lstStyle/>
          <a:p>
            <a:pPr indent="0">
              <a:buFont typeface="Wingdings" panose="05000000000000000000" charset="0"/>
              <a:buNone/>
            </a:pPr>
            <a:r>
              <a:rPr lang="zh-CN" altLang="en-US" sz="2000" b="1" dirty="0"/>
              <a:t>系统可见性原则</a:t>
            </a:r>
            <a:r>
              <a:rPr lang="zh-CN" altLang="en-US" sz="2000" dirty="0"/>
              <a:t>：保特界面的状态可见，变化可见。内容可见。让用户知道发生了什么，在适当的时间内做出适当的反馈。</a:t>
            </a:r>
          </a:p>
          <a:p>
            <a:pPr indent="0">
              <a:buFont typeface="Wingdings" panose="05000000000000000000" charset="0"/>
              <a:buNone/>
            </a:pPr>
            <a:r>
              <a:rPr lang="zh-CN" altLang="en-US" sz="2000" b="1" dirty="0"/>
              <a:t>贴近场景原则</a:t>
            </a:r>
            <a:r>
              <a:rPr lang="zh-CN" altLang="en-US" sz="2000" dirty="0"/>
              <a:t>：用用户的语言，用词，短语和用户熟悉的概念，而不是系统术语。功能操作符合用户的使用场景。</a:t>
            </a:r>
          </a:p>
          <a:p>
            <a:pPr indent="0">
              <a:buFont typeface="Wingdings" panose="05000000000000000000" charset="0"/>
              <a:buNone/>
            </a:pPr>
            <a:r>
              <a:rPr lang="zh-CN" altLang="en-US" sz="2000" b="1" dirty="0"/>
              <a:t>可控性原则</a:t>
            </a:r>
            <a:r>
              <a:rPr lang="zh-CN" altLang="en-US" sz="2000" dirty="0"/>
              <a:t>：用户经常错误地选择系统功能而且需要明确标识离开这个的“出口”。比如支持藏销和重做的功能。</a:t>
            </a:r>
          </a:p>
          <a:p>
            <a:pPr indent="0">
              <a:buFont typeface="Wingdings" panose="05000000000000000000" charset="0"/>
              <a:buNone/>
            </a:pPr>
            <a:r>
              <a:rPr lang="zh-CN" altLang="en-US" sz="2000" b="1" dirty="0"/>
              <a:t>一致性和标准化原则</a:t>
            </a:r>
            <a:r>
              <a:rPr lang="zh-CN" altLang="en-US" sz="2000" dirty="0"/>
              <a:t>：遭循平台的惯例。也就是，同一用语功能操作保特一致。</a:t>
            </a:r>
          </a:p>
          <a:p>
            <a:pPr indent="0">
              <a:buFont typeface="Wingdings" panose="05000000000000000000" charset="0"/>
              <a:buNone/>
            </a:pPr>
            <a:r>
              <a:rPr lang="zh-CN" altLang="en-US" sz="2000" b="1" dirty="0"/>
              <a:t>防错原则</a:t>
            </a:r>
            <a:r>
              <a:rPr lang="zh-CN" altLang="en-US" sz="2000" dirty="0"/>
              <a:t>：更用心的设计防止这类问题发生，在用户可能犯错时进行提醒，比如除可能造成的后果。</a:t>
            </a:r>
          </a:p>
          <a:p>
            <a:pPr indent="0">
              <a:buFont typeface="Wingdings" panose="05000000000000000000" charset="0"/>
              <a:buNone/>
            </a:pPr>
            <a:r>
              <a:rPr lang="zh-CN" altLang="en-US" sz="2000" b="1" dirty="0"/>
              <a:t>协助记忆原则</a:t>
            </a:r>
            <a:r>
              <a:rPr lang="zh-CN" altLang="en-US" sz="2000" dirty="0"/>
              <a:t>：尽量减少用户对操作目标的记忆负荷动作和选顶都应该是可见放。用户不必记住一个页面到另一个页面的信息。系统的使用说明应该是可见的或者是容易获取的。</a:t>
            </a:r>
          </a:p>
          <a:p>
            <a:pPr indent="0">
              <a:buFont typeface="Wingdings" panose="05000000000000000000" charset="0"/>
              <a:buNone/>
            </a:pPr>
            <a:r>
              <a:rPr lang="zh-CN" altLang="en-US" sz="2000" b="1" dirty="0"/>
              <a:t>灵活高效原则</a:t>
            </a:r>
            <a:r>
              <a:rPr lang="zh-CN" altLang="en-US" sz="2000" dirty="0"/>
              <a:t>：允许用户进行频繁的操作。更加便捷灵活的代码和反馈。</a:t>
            </a:r>
          </a:p>
          <a:p>
            <a:pPr indent="0">
              <a:buFont typeface="Wingdings" panose="05000000000000000000" charset="0"/>
              <a:buNone/>
            </a:pPr>
            <a:r>
              <a:rPr lang="zh-CN" altLang="en-US" sz="2000" b="1" dirty="0"/>
              <a:t>审美和简约的设计原则</a:t>
            </a:r>
            <a:r>
              <a:rPr lang="zh-CN" altLang="en-US" sz="2000" dirty="0"/>
              <a:t>：不应该包含无关紧要的信息。</a:t>
            </a:r>
          </a:p>
          <a:p>
            <a:pPr indent="0">
              <a:buFont typeface="Wingdings" panose="05000000000000000000" charset="0"/>
              <a:buNone/>
            </a:pPr>
            <a:r>
              <a:rPr lang="zh-CN" altLang="en-US" sz="2000" b="1" dirty="0"/>
              <a:t>容错原则</a:t>
            </a:r>
            <a:r>
              <a:rPr lang="zh-CN" altLang="en-US" sz="2000" dirty="0"/>
              <a:t>：错误信息应该用语言表达（不要用代码），较准确地反应向题所在，并且提出一个建设性的解彩决方案。比如404</a:t>
            </a:r>
          </a:p>
          <a:p>
            <a:pPr indent="0">
              <a:buFont typeface="Wingdings" panose="05000000000000000000" charset="0"/>
              <a:buNone/>
            </a:pPr>
            <a:r>
              <a:rPr lang="zh-CN" altLang="en-US" sz="2000" b="1" dirty="0"/>
              <a:t>人性化帮助原则</a:t>
            </a:r>
            <a:r>
              <a:rPr lang="zh-CN" altLang="en-US" sz="2000" dirty="0"/>
              <a:t>：有心要提供帮助和文档。任何信息应容易去搜索专注于用户的任务。列出具体的步骤来进行。帮助性提示最好的方式是：1、无需提示：2、一次性提示：3.常驻提示，4，帮助文档</a:t>
            </a:r>
          </a:p>
        </p:txBody>
      </p:sp>
      <p:sp>
        <p:nvSpPr>
          <p:cNvPr id="18" name="文本框 17"/>
          <p:cNvSpPr txBox="1"/>
          <p:nvPr>
            <p:custDataLst>
              <p:tags r:id="rId1"/>
            </p:custDataLst>
          </p:nvPr>
        </p:nvSpPr>
        <p:spPr>
          <a:xfrm>
            <a:off x="1169035" y="205740"/>
            <a:ext cx="4064000" cy="645160"/>
          </a:xfrm>
          <a:prstGeom prst="rect">
            <a:avLst/>
          </a:prstGeom>
          <a:noFill/>
        </p:spPr>
        <p:txBody>
          <a:bodyPr wrap="square" rtlCol="0">
            <a:spAutoFit/>
          </a:bodyPr>
          <a:lstStyle/>
          <a:p>
            <a:r>
              <a:rPr lang="zh-CN" altLang="en-US" sz="3600" b="1"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尼尔森十大原则</a:t>
            </a:r>
            <a:endParaRPr lang="zh-CN" altLang="en-US"/>
          </a:p>
        </p:txBody>
      </p:sp>
      <p:sp>
        <p:nvSpPr>
          <p:cNvPr id="2" name="灯片编号占位符 4">
            <a:extLst>
              <a:ext uri="{FF2B5EF4-FFF2-40B4-BE49-F238E27FC236}">
                <a16:creationId xmlns:a16="http://schemas.microsoft.com/office/drawing/2014/main" id="{70AD39DC-7F2D-8199-9BE2-28029BE2AC23}"/>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22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txBody>
          <a:bodyPr/>
          <a:lstStyle/>
          <a:p>
            <a:endParaRPr lang="zh-CN" altLang="en-US"/>
          </a:p>
        </p:txBody>
      </p:sp>
      <p:pic>
        <p:nvPicPr>
          <p:cNvPr id="13" name="图片 12"/>
          <p:cNvPicPr>
            <a:picLocks noChangeAspect="1"/>
          </p:cNvPicPr>
          <p:nvPr/>
        </p:nvPicPr>
        <p:blipFill>
          <a:blip r:embed="rId3"/>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864235" y="1082012"/>
            <a:ext cx="4955540" cy="707886"/>
          </a:xfrm>
          <a:prstGeom prst="rect">
            <a:avLst/>
          </a:prstGeom>
          <a:noFill/>
        </p:spPr>
        <p:txBody>
          <a:bodyPr wrap="square" rtlCol="0">
            <a:spAutoFit/>
          </a:bodyPr>
          <a:lstStyle/>
          <a:p>
            <a:r>
              <a:rPr lang="zh-CN" altLang="en-US" sz="2000" dirty="0"/>
              <a:t>用户测试在设计和评估用户界面时使用尼尔森的十大可用性原则有以下重要原因：</a:t>
            </a:r>
          </a:p>
        </p:txBody>
      </p:sp>
      <p:sp>
        <p:nvSpPr>
          <p:cNvPr id="6" name="文本框 5"/>
          <p:cNvSpPr txBox="1"/>
          <p:nvPr/>
        </p:nvSpPr>
        <p:spPr>
          <a:xfrm>
            <a:off x="2866390" y="3096895"/>
            <a:ext cx="4064000" cy="3692525"/>
          </a:xfrm>
          <a:prstGeom prst="rect">
            <a:avLst/>
          </a:prstGeom>
          <a:noFill/>
        </p:spPr>
        <p:txBody>
          <a:bodyPr wrap="square" rtlCol="0">
            <a:spAutoFit/>
          </a:bodyPr>
          <a:lstStyle/>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用户导向</a:t>
            </a:r>
            <a:endParaRPr lang="zh-CN" altLang="en-US"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易于遵循</a:t>
            </a:r>
            <a:endParaRPr lang="zh-CN" altLang="en-US" kern="100" dirty="0">
              <a:solidFill>
                <a:schemeClr val="bg1"/>
              </a:solidFill>
              <a:latin typeface="微软雅黑" panose="020B0503020204020204" pitchFamily="34" charset="-122"/>
              <a:ea typeface="微软雅黑" panose="020B0503020204020204" pitchFamily="34" charset="-122"/>
            </a:endParaRP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错误预防</a:t>
            </a: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指导改进</a:t>
            </a:r>
          </a:p>
          <a:p>
            <a:pPr indent="431800">
              <a:lnSpc>
                <a:spcPct val="200000"/>
              </a:lnSpc>
            </a:pPr>
            <a:r>
              <a:rPr lang="en-US" altLang="zh-CN" kern="100" dirty="0">
                <a:solidFill>
                  <a:schemeClr val="bg1"/>
                </a:solidFill>
                <a:latin typeface="微软雅黑" panose="020B0503020204020204" pitchFamily="34" charset="-122"/>
                <a:ea typeface="微软雅黑" panose="020B0503020204020204" pitchFamily="34" charset="-122"/>
                <a:sym typeface="+mn-ea"/>
              </a:rPr>
              <a:t>      </a:t>
            </a:r>
            <a:r>
              <a:rPr lang="zh-CN" altLang="en-US" kern="100" dirty="0">
                <a:solidFill>
                  <a:schemeClr val="bg1"/>
                </a:solidFill>
                <a:latin typeface="微软雅黑" panose="020B0503020204020204" pitchFamily="34" charset="-122"/>
                <a:ea typeface="微软雅黑" panose="020B0503020204020204" pitchFamily="34" charset="-122"/>
                <a:sym typeface="+mn-ea"/>
              </a:rPr>
              <a:t>市场竞争力</a:t>
            </a:r>
          </a:p>
          <a:p>
            <a:pPr indent="4318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ea"/>
              </a:rPr>
              <a:t> </a:t>
            </a:r>
            <a:r>
              <a:rPr lang="en-US" altLang="zh-CN" kern="100" dirty="0">
                <a:solidFill>
                  <a:schemeClr val="bg1"/>
                </a:solidFill>
                <a:latin typeface="微软雅黑" panose="020B0503020204020204" pitchFamily="34" charset="-122"/>
                <a:ea typeface="微软雅黑" panose="020B0503020204020204" pitchFamily="34" charset="-122"/>
                <a:sym typeface="+mn-ea"/>
              </a:rPr>
              <a:t>     降低支持成本</a:t>
            </a:r>
          </a:p>
          <a:p>
            <a:endParaRPr lang="zh-CN" altLang="en-US"/>
          </a:p>
        </p:txBody>
      </p:sp>
      <p:sp>
        <p:nvSpPr>
          <p:cNvPr id="8" name="文本框 7"/>
          <p:cNvSpPr txBox="1"/>
          <p:nvPr/>
        </p:nvSpPr>
        <p:spPr>
          <a:xfrm>
            <a:off x="1131649" y="1988899"/>
            <a:ext cx="4064000" cy="2215991"/>
          </a:xfrm>
          <a:prstGeom prst="rect">
            <a:avLst/>
          </a:prstGeom>
          <a:noFill/>
        </p:spPr>
        <p:txBody>
          <a:bodyPr wrap="square" rtlCol="0">
            <a:spAutoFit/>
          </a:bodyPr>
          <a:lstStyle/>
          <a:p>
            <a:pPr marL="285750" indent="-285750" fontAlgn="auto">
              <a:lnSpc>
                <a:spcPct val="100000"/>
              </a:lnSpc>
              <a:buFont typeface="Wingdings" panose="05000000000000000000" charset="0"/>
              <a:buChar char="l"/>
            </a:pPr>
            <a:r>
              <a:rPr lang="zh-CN" altLang="en-US" sz="2000" kern="100" dirty="0">
                <a:latin typeface="微软雅黑" panose="020B0503020204020204" pitchFamily="34" charset="-122"/>
                <a:ea typeface="微软雅黑" panose="020B0503020204020204" pitchFamily="34" charset="-122"/>
                <a:sym typeface="+mn-ea"/>
              </a:rPr>
              <a:t>用户导向</a:t>
            </a:r>
          </a:p>
          <a:p>
            <a:pPr marL="285750" indent="-285750" fontAlgn="auto">
              <a:lnSpc>
                <a:spcPct val="100000"/>
              </a:lnSpc>
              <a:buFont typeface="Wingdings" panose="05000000000000000000" charset="0"/>
              <a:buChar char="l"/>
            </a:pPr>
            <a:r>
              <a:rPr lang="zh-CN" altLang="en-US" sz="2000" kern="100" dirty="0">
                <a:latin typeface="微软雅黑" panose="020B0503020204020204" pitchFamily="34" charset="-122"/>
                <a:ea typeface="微软雅黑" panose="020B0503020204020204" pitchFamily="34" charset="-122"/>
                <a:sym typeface="+mn-ea"/>
              </a:rPr>
              <a:t>易于遵循</a:t>
            </a:r>
          </a:p>
          <a:p>
            <a:pPr marL="285750" indent="-285750" fontAlgn="auto">
              <a:lnSpc>
                <a:spcPct val="100000"/>
              </a:lnSpc>
              <a:buFont typeface="Wingdings" panose="05000000000000000000" charset="0"/>
              <a:buChar char="l"/>
            </a:pPr>
            <a:r>
              <a:rPr lang="zh-CN" altLang="en-US" sz="2000" kern="100" dirty="0">
                <a:latin typeface="微软雅黑" panose="020B0503020204020204" pitchFamily="34" charset="-122"/>
                <a:ea typeface="微软雅黑" panose="020B0503020204020204" pitchFamily="34" charset="-122"/>
                <a:sym typeface="+mn-ea"/>
              </a:rPr>
              <a:t>错误预防</a:t>
            </a:r>
          </a:p>
          <a:p>
            <a:pPr marL="285750" indent="-285750" fontAlgn="auto">
              <a:lnSpc>
                <a:spcPct val="100000"/>
              </a:lnSpc>
              <a:buFont typeface="Wingdings" panose="05000000000000000000" charset="0"/>
              <a:buChar char="l"/>
            </a:pPr>
            <a:r>
              <a:rPr lang="zh-CN" altLang="en-US" sz="2000" kern="100" dirty="0">
                <a:latin typeface="微软雅黑" panose="020B0503020204020204" pitchFamily="34" charset="-122"/>
                <a:ea typeface="微软雅黑" panose="020B0503020204020204" pitchFamily="34" charset="-122"/>
                <a:sym typeface="+mn-ea"/>
              </a:rPr>
              <a:t>指导改进</a:t>
            </a:r>
          </a:p>
          <a:p>
            <a:pPr marL="285750" indent="-285750" fontAlgn="auto">
              <a:lnSpc>
                <a:spcPct val="100000"/>
              </a:lnSpc>
              <a:buFont typeface="Wingdings" panose="05000000000000000000" charset="0"/>
              <a:buChar char="l"/>
            </a:pPr>
            <a:r>
              <a:rPr lang="zh-CN" altLang="en-US" sz="2000" kern="100" dirty="0">
                <a:latin typeface="微软雅黑" panose="020B0503020204020204" pitchFamily="34" charset="-122"/>
                <a:ea typeface="微软雅黑" panose="020B0503020204020204" pitchFamily="34" charset="-122"/>
                <a:sym typeface="+mn-ea"/>
              </a:rPr>
              <a:t>市场竞争力</a:t>
            </a:r>
          </a:p>
          <a:p>
            <a:pPr marL="285750" indent="-285750" fontAlgn="auto">
              <a:lnSpc>
                <a:spcPct val="100000"/>
              </a:lnSpc>
              <a:buFont typeface="Wingdings" panose="05000000000000000000" charset="0"/>
              <a:buChar char="l"/>
            </a:pPr>
            <a:r>
              <a:rPr lang="en-US" altLang="zh-CN" sz="2000" kern="100" dirty="0">
                <a:latin typeface="微软雅黑" panose="020B0503020204020204" pitchFamily="34" charset="-122"/>
                <a:ea typeface="微软雅黑" panose="020B0503020204020204" pitchFamily="34" charset="-122"/>
                <a:sym typeface="+mn-ea"/>
              </a:rPr>
              <a:t>降低支持成本</a:t>
            </a:r>
            <a:endParaRPr lang="en-US" altLang="zh-CN" sz="2000" kern="100" dirty="0">
              <a:solidFill>
                <a:schemeClr val="tx1"/>
              </a:solidFill>
              <a:latin typeface="微软雅黑" panose="020B0503020204020204" pitchFamily="34" charset="-122"/>
              <a:ea typeface="微软雅黑" panose="020B0503020204020204" pitchFamily="34" charset="-122"/>
              <a:sym typeface="+mn-ea"/>
            </a:endParaRPr>
          </a:p>
          <a:p>
            <a:pPr fontAlgn="auto">
              <a:lnSpc>
                <a:spcPct val="100000"/>
              </a:lnSpc>
            </a:pPr>
            <a:endParaRPr lang="zh-CN" altLang="en-US" dirty="0"/>
          </a:p>
        </p:txBody>
      </p:sp>
      <p:sp>
        <p:nvSpPr>
          <p:cNvPr id="14" name="文本框 13"/>
          <p:cNvSpPr txBox="1"/>
          <p:nvPr/>
        </p:nvSpPr>
        <p:spPr>
          <a:xfrm>
            <a:off x="845873" y="4204890"/>
            <a:ext cx="5891040" cy="2073910"/>
          </a:xfrm>
          <a:prstGeom prst="rect">
            <a:avLst/>
          </a:prstGeom>
          <a:noFill/>
        </p:spPr>
        <p:txBody>
          <a:bodyPr wrap="square" rtlCol="0">
            <a:noAutofit/>
          </a:bodyPr>
          <a:lstStyle/>
          <a:p>
            <a:pPr indent="457200"/>
            <a:r>
              <a:rPr lang="zh-CN" altLang="en-US" sz="2000" dirty="0"/>
              <a:t>尼尔森的十大可用性原则为用户测试提供了一个有效的框架，有助于确保产品满足用户需求，减少用户错误，提高效率，降低支持成本，增强市场竞争力，最终改善用户体验。这些原则在用户测试中的应用有助于确保产品的成功和可持续发展</a:t>
            </a:r>
            <a:r>
              <a:rPr lang="zh-CN" altLang="en-US" dirty="0"/>
              <a:t>。</a:t>
            </a:r>
          </a:p>
        </p:txBody>
      </p:sp>
      <p:sp>
        <p:nvSpPr>
          <p:cNvPr id="18" name="文本框 17"/>
          <p:cNvSpPr txBox="1"/>
          <p:nvPr>
            <p:custDataLst>
              <p:tags r:id="rId1"/>
            </p:custDataLst>
          </p:nvPr>
        </p:nvSpPr>
        <p:spPr>
          <a:xfrm>
            <a:off x="1169035" y="205740"/>
            <a:ext cx="4064000" cy="645160"/>
          </a:xfrm>
          <a:prstGeom prst="rect">
            <a:avLst/>
          </a:prstGeom>
          <a:noFill/>
        </p:spPr>
        <p:txBody>
          <a:bodyPr wrap="square" rtlCol="0">
            <a:spAutoFit/>
          </a:bodyPr>
          <a:lstStyle/>
          <a:p>
            <a:r>
              <a:rPr lang="zh-CN" altLang="en-US" sz="3600" b="1"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尼尔森十大原则</a:t>
            </a:r>
            <a:endParaRPr lang="zh-CN" altLang="en-US"/>
          </a:p>
        </p:txBody>
      </p:sp>
      <p:sp>
        <p:nvSpPr>
          <p:cNvPr id="10" name="灯片编号占位符 4">
            <a:extLst>
              <a:ext uri="{FF2B5EF4-FFF2-40B4-BE49-F238E27FC236}">
                <a16:creationId xmlns:a16="http://schemas.microsoft.com/office/drawing/2014/main" id="{DDD8B647-40D1-3A5C-E38A-EC8BA8CFD93F}"/>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23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矩形: 圆角 366"/>
          <p:cNvSpPr/>
          <p:nvPr/>
        </p:nvSpPr>
        <p:spPr>
          <a:xfrm>
            <a:off x="1486545" y="1604520"/>
            <a:ext cx="2797014" cy="551375"/>
          </a:xfrm>
          <a:prstGeom prst="roundRect">
            <a:avLst/>
          </a:prstGeom>
          <a:solidFill>
            <a:srgbClr val="005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领域专家测试</a:t>
            </a:r>
          </a:p>
        </p:txBody>
      </p:sp>
      <p:sp>
        <p:nvSpPr>
          <p:cNvPr id="368" name="矩形: 圆角 367"/>
          <p:cNvSpPr/>
          <p:nvPr/>
        </p:nvSpPr>
        <p:spPr>
          <a:xfrm>
            <a:off x="7251838" y="1604520"/>
            <a:ext cx="2695786" cy="5513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分类代表验收</a:t>
            </a:r>
          </a:p>
        </p:txBody>
      </p:sp>
      <p:sp>
        <p:nvSpPr>
          <p:cNvPr id="369" name="矩形: 圆角 368"/>
          <p:cNvSpPr/>
          <p:nvPr/>
        </p:nvSpPr>
        <p:spPr>
          <a:xfrm>
            <a:off x="4344986" y="1604520"/>
            <a:ext cx="2783835" cy="551375"/>
          </a:xfrm>
          <a:prstGeom prst="roundRect">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随机大众测试</a:t>
            </a:r>
          </a:p>
        </p:txBody>
      </p:sp>
      <p:grpSp>
        <p:nvGrpSpPr>
          <p:cNvPr id="3" name="组合 2"/>
          <p:cNvGrpSpPr/>
          <p:nvPr/>
        </p:nvGrpSpPr>
        <p:grpSpPr>
          <a:xfrm>
            <a:off x="4307519" y="1498190"/>
            <a:ext cx="5700783" cy="4283111"/>
            <a:chOff x="3273104" y="1310865"/>
            <a:chExt cx="5700783" cy="5178737"/>
          </a:xfrm>
        </p:grpSpPr>
        <p:cxnSp>
          <p:nvCxnSpPr>
            <p:cNvPr id="363" name="直接连接符 362"/>
            <p:cNvCxnSpPr/>
            <p:nvPr/>
          </p:nvCxnSpPr>
          <p:spPr>
            <a:xfrm>
              <a:off x="6156745" y="1332132"/>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3273104" y="1310865"/>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0" name="直接连接符 929"/>
            <p:cNvCxnSpPr/>
            <p:nvPr/>
          </p:nvCxnSpPr>
          <p:spPr>
            <a:xfrm>
              <a:off x="8973887" y="1332131"/>
              <a:ext cx="0" cy="5157470"/>
            </a:xfrm>
            <a:prstGeom prst="line">
              <a:avLst/>
            </a:prstGeom>
            <a:ln w="12700" cmpd="sng">
              <a:noFill/>
              <a:prstDash val="solid"/>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588919" y="2380339"/>
            <a:ext cx="2592266" cy="2168525"/>
          </a:xfrm>
          <a:prstGeom prst="rect">
            <a:avLst/>
          </a:prstGeom>
        </p:spPr>
        <p:txBody>
          <a:bodyPr wrap="square">
            <a:spAutoFit/>
          </a:bodyPr>
          <a:lstStyle/>
          <a:p>
            <a:pPr marL="179705" indent="-179705">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针对特定行业或者特定群体所开发的软件系统,通常选择该领域具有丰富经验的专家进行验收测试</a:t>
            </a:r>
          </a:p>
        </p:txBody>
      </p:sp>
      <p:sp>
        <p:nvSpPr>
          <p:cNvPr id="16" name="矩形 15"/>
          <p:cNvSpPr/>
          <p:nvPr/>
        </p:nvSpPr>
        <p:spPr>
          <a:xfrm>
            <a:off x="4453207" y="2380338"/>
            <a:ext cx="2592266" cy="1753235"/>
          </a:xfrm>
          <a:prstGeom prst="rect">
            <a:avLst/>
          </a:prstGeom>
        </p:spPr>
        <p:txBody>
          <a:bodyPr wrap="square">
            <a:spAutoFit/>
          </a:bodyPr>
          <a:lstStyle/>
          <a:p>
            <a:pPr marL="179705" indent="-179705">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对于面向大众的软件(如社交 App、字处理软件、媒体播放器),随机选择测试用户</a:t>
            </a:r>
          </a:p>
        </p:txBody>
      </p:sp>
      <p:sp>
        <p:nvSpPr>
          <p:cNvPr id="17" name="矩形 16"/>
          <p:cNvSpPr/>
          <p:nvPr/>
        </p:nvSpPr>
        <p:spPr>
          <a:xfrm>
            <a:off x="7303598" y="2380337"/>
            <a:ext cx="2592266" cy="1753235"/>
          </a:xfrm>
          <a:prstGeom prst="rect">
            <a:avLst/>
          </a:prstGeom>
        </p:spPr>
        <p:txBody>
          <a:bodyPr wrap="square">
            <a:spAutoFit/>
          </a:bodyPr>
          <a:lstStyle/>
          <a:p>
            <a:pPr marL="179705" indent="-179705">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已知道目标用户的类别,分别从各个类别中选择若干个用户作为代表进行验收测试</a:t>
            </a:r>
          </a:p>
        </p:txBody>
      </p:sp>
      <p:sp>
        <p:nvSpPr>
          <p:cNvPr id="22" name="矩形 21"/>
          <p:cNvSpPr/>
          <p:nvPr/>
        </p:nvSpPr>
        <p:spPr>
          <a:xfrm>
            <a:off x="1152000" y="288000"/>
            <a:ext cx="33832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测试用户的选择</a:t>
            </a:r>
          </a:p>
        </p:txBody>
      </p:sp>
      <p:sp>
        <p:nvSpPr>
          <p:cNvPr id="2" name="灯片编号占位符 4">
            <a:extLst>
              <a:ext uri="{FF2B5EF4-FFF2-40B4-BE49-F238E27FC236}">
                <a16:creationId xmlns:a16="http://schemas.microsoft.com/office/drawing/2014/main" id="{E732C7C7-AC34-0EEB-BA3A-16064B469510}"/>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24</a:t>
            </a:fld>
            <a:endParaRPr lang="zh-CN" alt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矩形: 圆角 366"/>
          <p:cNvSpPr/>
          <p:nvPr/>
        </p:nvSpPr>
        <p:spPr>
          <a:xfrm>
            <a:off x="452130" y="1569595"/>
            <a:ext cx="2797014" cy="551375"/>
          </a:xfrm>
          <a:prstGeom prst="roundRect">
            <a:avLst/>
          </a:prstGeom>
          <a:solidFill>
            <a:srgbClr val="005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有产品使用经验</a:t>
            </a:r>
          </a:p>
        </p:txBody>
      </p:sp>
      <p:sp>
        <p:nvSpPr>
          <p:cNvPr id="368" name="矩形: 圆角 367"/>
          <p:cNvSpPr/>
          <p:nvPr/>
        </p:nvSpPr>
        <p:spPr>
          <a:xfrm>
            <a:off x="6217423" y="1569595"/>
            <a:ext cx="2695786" cy="5513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多样性分类</a:t>
            </a:r>
          </a:p>
        </p:txBody>
      </p:sp>
      <p:sp>
        <p:nvSpPr>
          <p:cNvPr id="369" name="矩形: 圆角 368"/>
          <p:cNvSpPr/>
          <p:nvPr/>
        </p:nvSpPr>
        <p:spPr>
          <a:xfrm>
            <a:off x="3310571" y="1569595"/>
            <a:ext cx="2783835" cy="551375"/>
          </a:xfrm>
          <a:prstGeom prst="roundRect">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微软雅黑" panose="020B0503020204020204" pitchFamily="34" charset="-122"/>
                <a:ea typeface="微软雅黑" panose="020B0503020204020204" pitchFamily="34" charset="-122"/>
              </a:rPr>
              <a:t>相似特征</a:t>
            </a:r>
          </a:p>
        </p:txBody>
      </p:sp>
      <p:grpSp>
        <p:nvGrpSpPr>
          <p:cNvPr id="3" name="组合 2"/>
          <p:cNvGrpSpPr/>
          <p:nvPr/>
        </p:nvGrpSpPr>
        <p:grpSpPr>
          <a:xfrm>
            <a:off x="3273104" y="1463265"/>
            <a:ext cx="5700783" cy="4283111"/>
            <a:chOff x="3273104" y="1310865"/>
            <a:chExt cx="5700783" cy="5178737"/>
          </a:xfrm>
        </p:grpSpPr>
        <p:cxnSp>
          <p:nvCxnSpPr>
            <p:cNvPr id="363" name="直接连接符 362"/>
            <p:cNvCxnSpPr/>
            <p:nvPr/>
          </p:nvCxnSpPr>
          <p:spPr>
            <a:xfrm>
              <a:off x="6156745" y="1332132"/>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3273104" y="1310865"/>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0" name="直接连接符 929"/>
            <p:cNvCxnSpPr/>
            <p:nvPr/>
          </p:nvCxnSpPr>
          <p:spPr>
            <a:xfrm>
              <a:off x="8973887" y="1332131"/>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931" name="矩形: 圆角 930"/>
          <p:cNvSpPr/>
          <p:nvPr/>
        </p:nvSpPr>
        <p:spPr>
          <a:xfrm>
            <a:off x="8999482" y="1569595"/>
            <a:ext cx="2695786" cy="551375"/>
          </a:xfrm>
          <a:prstGeom prst="roundRect">
            <a:avLst/>
          </a:prstGeom>
          <a:solidFill>
            <a:srgbClr val="0070C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抽样</a:t>
            </a:r>
          </a:p>
        </p:txBody>
      </p:sp>
      <p:sp>
        <p:nvSpPr>
          <p:cNvPr id="15" name="矩形 14"/>
          <p:cNvSpPr/>
          <p:nvPr/>
        </p:nvSpPr>
        <p:spPr>
          <a:xfrm>
            <a:off x="554504" y="2345414"/>
            <a:ext cx="2592266" cy="2639060"/>
          </a:xfrm>
          <a:prstGeom prst="rect">
            <a:avLst/>
          </a:prstGeom>
        </p:spPr>
        <p:txBody>
          <a:bodyPr wrap="square">
            <a:spAutoFit/>
          </a:bodyPr>
          <a:lstStyle/>
          <a:p>
            <a:pPr indent="0">
              <a:lnSpc>
                <a:spcPct val="150000"/>
              </a:lnSpc>
              <a:spcBef>
                <a:spcPct val="20000"/>
              </a:spcBef>
              <a:buFont typeface="Arial" panose="020B0604020202020204" pitchFamily="34" charset="0"/>
              <a:buNone/>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我们会找那些使用过被测试产品的参与者。</a:t>
            </a:r>
          </a:p>
          <a:p>
            <a:pPr indent="0">
              <a:lnSpc>
                <a:spcPct val="150000"/>
              </a:lnSpc>
              <a:spcBef>
                <a:spcPct val="20000"/>
              </a:spcBef>
              <a:buFont typeface="Arial" panose="020B0604020202020204" pitchFamily="34" charset="0"/>
              <a:buNone/>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比如，我们需要测试魔兽金币购买流程，我们第一个筛选条件是要求有过魔兽金币购买经历。</a:t>
            </a:r>
          </a:p>
        </p:txBody>
      </p:sp>
      <p:sp>
        <p:nvSpPr>
          <p:cNvPr id="16" name="矩形 15"/>
          <p:cNvSpPr/>
          <p:nvPr/>
        </p:nvSpPr>
        <p:spPr>
          <a:xfrm>
            <a:off x="3418792" y="2345413"/>
            <a:ext cx="2592266" cy="3636010"/>
          </a:xfrm>
          <a:prstGeom prst="rect">
            <a:avLst/>
          </a:prstGeom>
        </p:spPr>
        <p:txBody>
          <a:bodyPr wrap="square">
            <a:spAutoFit/>
          </a:bodyPr>
          <a:lstStyle/>
          <a:p>
            <a:pPr indent="0">
              <a:lnSpc>
                <a:spcPct val="150000"/>
              </a:lnSpc>
              <a:spcBef>
                <a:spcPct val="20000"/>
              </a:spcBef>
              <a:buFont typeface="Arial" panose="020B0604020202020204" pitchFamily="34" charset="0"/>
              <a:buNone/>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我们会选和用户群体特征相近的人。</a:t>
            </a:r>
          </a:p>
          <a:p>
            <a:pPr indent="0">
              <a:lnSpc>
                <a:spcPct val="150000"/>
              </a:lnSpc>
              <a:spcBef>
                <a:spcPct val="20000"/>
              </a:spcBef>
              <a:buFont typeface="Arial" panose="020B0604020202020204" pitchFamily="34" charset="0"/>
              <a:buNone/>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根据统计的报告，从事游戏交易的用户群体特征为：</a:t>
            </a:r>
          </a:p>
          <a:p>
            <a:pPr indent="0">
              <a:lnSpc>
                <a:spcPct val="150000"/>
              </a:lnSpc>
              <a:spcBef>
                <a:spcPct val="20000"/>
              </a:spcBef>
              <a:buFont typeface="Arial" panose="020B0604020202020204" pitchFamily="34" charset="0"/>
              <a:buNone/>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年龄：18-32岁，</a:t>
            </a:r>
          </a:p>
          <a:p>
            <a:pPr indent="0">
              <a:lnSpc>
                <a:spcPct val="150000"/>
              </a:lnSpc>
              <a:spcBef>
                <a:spcPct val="20000"/>
              </a:spcBef>
              <a:buFont typeface="Arial" panose="020B0604020202020204" pitchFamily="34" charset="0"/>
              <a:buNone/>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学历：高中-大学，</a:t>
            </a:r>
          </a:p>
          <a:p>
            <a:pPr indent="0">
              <a:lnSpc>
                <a:spcPct val="150000"/>
              </a:lnSpc>
              <a:spcBef>
                <a:spcPct val="20000"/>
              </a:spcBef>
              <a:buFont typeface="Arial" panose="020B0604020202020204" pitchFamily="34" charset="0"/>
              <a:buNone/>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性别：男性绝大多数。</a:t>
            </a:r>
          </a:p>
        </p:txBody>
      </p:sp>
      <p:sp>
        <p:nvSpPr>
          <p:cNvPr id="17" name="矩形 16"/>
          <p:cNvSpPr/>
          <p:nvPr/>
        </p:nvSpPr>
        <p:spPr>
          <a:xfrm>
            <a:off x="6269183" y="2345412"/>
            <a:ext cx="2592266" cy="4219575"/>
          </a:xfrm>
          <a:prstGeom prst="rect">
            <a:avLst/>
          </a:prstGeom>
        </p:spPr>
        <p:txBody>
          <a:bodyPr wrap="square">
            <a:spAutoFit/>
          </a:bodyPr>
          <a:lstStyle/>
          <a:p>
            <a:pPr indent="0">
              <a:lnSpc>
                <a:spcPct val="150000"/>
              </a:lnSpc>
              <a:spcBef>
                <a:spcPct val="20000"/>
              </a:spcBef>
              <a:buFont typeface="Arial" panose="020B0604020202020204" pitchFamily="34" charset="0"/>
              <a:buNone/>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我们按分类抽取测试对象，以降低测试对象的局限性。</a:t>
            </a:r>
          </a:p>
          <a:p>
            <a:pPr indent="0">
              <a:lnSpc>
                <a:spcPct val="150000"/>
              </a:lnSpc>
              <a:spcBef>
                <a:spcPct val="20000"/>
              </a:spcBef>
              <a:buFont typeface="Arial" panose="020B0604020202020204" pitchFamily="34" charset="0"/>
              <a:buNone/>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分类标准：</a:t>
            </a:r>
          </a:p>
          <a:p>
            <a:pPr marL="285750" indent="-285750">
              <a:lnSpc>
                <a:spcPct val="150000"/>
              </a:lnSpc>
              <a:spcBef>
                <a:spcPct val="20000"/>
              </a:spcBef>
              <a:buFont typeface="Wingdings" panose="05000000000000000000" charset="0"/>
              <a:buChar char="l"/>
            </a:pPr>
            <a:r>
              <a:rPr lang="zh-CN" altLang="en-US" sz="1600" kern="0" dirty="0">
                <a:solidFill>
                  <a:prstClr val="black">
                    <a:lumMod val="95000"/>
                    <a:lumOff val="5000"/>
                  </a:prstClr>
                </a:solidFill>
                <a:latin typeface="微软雅黑" panose="020B0503020204020204" pitchFamily="34" charset="-122"/>
                <a:ea typeface="微软雅黑" panose="020B0503020204020204" pitchFamily="34" charset="-122"/>
              </a:rPr>
              <a:t>专业化（游戏熟练程度）</a:t>
            </a:r>
          </a:p>
          <a:p>
            <a:pPr marL="285750" indent="-285750">
              <a:lnSpc>
                <a:spcPct val="150000"/>
              </a:lnSpc>
              <a:spcBef>
                <a:spcPct val="20000"/>
              </a:spcBef>
              <a:buFont typeface="Wingdings" panose="05000000000000000000" charset="0"/>
              <a:buChar char="l"/>
            </a:pPr>
            <a:r>
              <a:rPr lang="zh-CN" altLang="en-US" sz="1600" kern="0" dirty="0">
                <a:solidFill>
                  <a:prstClr val="black">
                    <a:lumMod val="95000"/>
                    <a:lumOff val="5000"/>
                  </a:prstClr>
                </a:solidFill>
                <a:latin typeface="微软雅黑" panose="020B0503020204020204" pitchFamily="34" charset="-122"/>
                <a:ea typeface="微软雅黑" panose="020B0503020204020204" pitchFamily="34" charset="-122"/>
              </a:rPr>
              <a:t>使用频率（最近购买次数）</a:t>
            </a:r>
          </a:p>
          <a:p>
            <a:pPr marL="285750" indent="-285750">
              <a:lnSpc>
                <a:spcPct val="150000"/>
              </a:lnSpc>
              <a:spcBef>
                <a:spcPct val="20000"/>
              </a:spcBef>
              <a:buFont typeface="Wingdings" panose="05000000000000000000" charset="0"/>
              <a:buChar char="l"/>
            </a:pPr>
            <a:r>
              <a:rPr lang="zh-CN" altLang="en-US" sz="1600" kern="0" dirty="0">
                <a:solidFill>
                  <a:prstClr val="black">
                    <a:lumMod val="95000"/>
                    <a:lumOff val="5000"/>
                  </a:prstClr>
                </a:solidFill>
                <a:latin typeface="微软雅黑" panose="020B0503020204020204" pitchFamily="34" charset="-122"/>
                <a:ea typeface="微软雅黑" panose="020B0503020204020204" pitchFamily="34" charset="-122"/>
              </a:rPr>
              <a:t>行为（购买方式）</a:t>
            </a:r>
          </a:p>
          <a:p>
            <a:pPr marL="285750" indent="-285750">
              <a:lnSpc>
                <a:spcPct val="150000"/>
              </a:lnSpc>
              <a:spcBef>
                <a:spcPct val="20000"/>
              </a:spcBef>
              <a:buFont typeface="Wingdings" panose="05000000000000000000" charset="0"/>
              <a:buChar char="l"/>
            </a:pPr>
            <a:r>
              <a:rPr lang="zh-CN" altLang="en-US" sz="1600" kern="0" dirty="0">
                <a:solidFill>
                  <a:prstClr val="black">
                    <a:lumMod val="95000"/>
                    <a:lumOff val="5000"/>
                  </a:prstClr>
                </a:solidFill>
                <a:latin typeface="微软雅黑" panose="020B0503020204020204" pitchFamily="34" charset="-122"/>
                <a:ea typeface="微软雅黑" panose="020B0503020204020204" pitchFamily="34" charset="-122"/>
              </a:rPr>
              <a:t>个体属性（年龄、性别、学历）等等</a:t>
            </a:r>
          </a:p>
        </p:txBody>
      </p:sp>
      <p:sp>
        <p:nvSpPr>
          <p:cNvPr id="18" name="矩形 17"/>
          <p:cNvSpPr/>
          <p:nvPr/>
        </p:nvSpPr>
        <p:spPr>
          <a:xfrm>
            <a:off x="9137260" y="2345411"/>
            <a:ext cx="2592266" cy="4301490"/>
          </a:xfrm>
          <a:prstGeom prst="rect">
            <a:avLst/>
          </a:prstGeom>
        </p:spPr>
        <p:txBody>
          <a:bodyPr wrap="square">
            <a:spAutoFit/>
          </a:bodyPr>
          <a:lstStyle/>
          <a:p>
            <a:pPr indent="0">
              <a:lnSpc>
                <a:spcPct val="150000"/>
              </a:lnSpc>
              <a:spcBef>
                <a:spcPct val="20000"/>
              </a:spcBef>
              <a:buFont typeface="Arial" panose="020B0604020202020204" pitchFamily="34" charset="0"/>
              <a:buNone/>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定量的可用性测试是为了把结果推广到更大的群体（全体用户），为了达到这个目标，我们还需要一个抽样的策略，以消除个体差异，提高代表性。</a:t>
            </a:r>
          </a:p>
          <a:p>
            <a:pPr marL="285750" indent="-285750">
              <a:lnSpc>
                <a:spcPct val="150000"/>
              </a:lnSpc>
              <a:spcBef>
                <a:spcPct val="20000"/>
              </a:spcBef>
              <a:buFont typeface="Wingdings" panose="05000000000000000000" charset="0"/>
              <a:buChar char="l"/>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方法：随机抽样，分层抽样、系统抽样、方便抽样</a:t>
            </a:r>
          </a:p>
        </p:txBody>
      </p:sp>
      <p:sp>
        <p:nvSpPr>
          <p:cNvPr id="22" name="矩形 21"/>
          <p:cNvSpPr/>
          <p:nvPr/>
        </p:nvSpPr>
        <p:spPr>
          <a:xfrm>
            <a:off x="1152000" y="288000"/>
            <a:ext cx="33832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测试用户的选择</a:t>
            </a:r>
          </a:p>
        </p:txBody>
      </p:sp>
      <p:sp>
        <p:nvSpPr>
          <p:cNvPr id="2" name="文本框 1"/>
          <p:cNvSpPr txBox="1"/>
          <p:nvPr/>
        </p:nvSpPr>
        <p:spPr>
          <a:xfrm>
            <a:off x="1256030" y="1014730"/>
            <a:ext cx="6180455" cy="368300"/>
          </a:xfrm>
          <a:prstGeom prst="rect">
            <a:avLst/>
          </a:prstGeom>
          <a:noFill/>
        </p:spPr>
        <p:txBody>
          <a:bodyPr wrap="square" rtlCol="0">
            <a:spAutoFit/>
          </a:bodyPr>
          <a:lstStyle/>
          <a:p>
            <a:r>
              <a:rPr lang="zh-CN" altLang="en-US">
                <a:sym typeface="+mn-ea"/>
              </a:rPr>
              <a:t>在实际操作中，一般我们会从下面4方面来做：</a:t>
            </a:r>
            <a:endParaRPr lang="zh-CN" altLang="en-US"/>
          </a:p>
        </p:txBody>
      </p:sp>
      <p:sp>
        <p:nvSpPr>
          <p:cNvPr id="4" name="灯片编号占位符 4">
            <a:extLst>
              <a:ext uri="{FF2B5EF4-FFF2-40B4-BE49-F238E27FC236}">
                <a16:creationId xmlns:a16="http://schemas.microsoft.com/office/drawing/2014/main" id="{FFABF11F-9B24-7C19-C449-DC5CB51BCF3B}"/>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25</a:t>
            </a:fld>
            <a:endParaRPr lang="zh-CN" altLang="en-US"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txBody>
          <a:bodyPr/>
          <a:lstStyle/>
          <a:p>
            <a:endParaRPr lang="zh-CN" altLang="en-US"/>
          </a:p>
        </p:txBody>
      </p:sp>
      <p:sp>
        <p:nvSpPr>
          <p:cNvPr id="10" name="矩形 9"/>
          <p:cNvSpPr/>
          <p:nvPr/>
        </p:nvSpPr>
        <p:spPr>
          <a:xfrm>
            <a:off x="1152000" y="288000"/>
            <a:ext cx="33832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测试用户的数量</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911612" y="1337619"/>
            <a:ext cx="5623560" cy="2077492"/>
          </a:xfrm>
          <a:prstGeom prst="rect">
            <a:avLst/>
          </a:prstGeom>
          <a:noFill/>
        </p:spPr>
        <p:txBody>
          <a:bodyPr wrap="square" rtlCol="0">
            <a:spAutoFit/>
          </a:bodyPr>
          <a:lstStyle/>
          <a:p>
            <a:pPr algn="ctr"/>
            <a:r>
              <a:rPr lang="zh-CN" altLang="en-US" sz="2300" b="1" dirty="0"/>
              <a:t>选择多少个测试用户是合理的?</a:t>
            </a:r>
          </a:p>
          <a:p>
            <a:r>
              <a:rPr lang="en-US" altLang="zh-CN" sz="2200" dirty="0">
                <a:sym typeface="+mn-ea"/>
              </a:rPr>
              <a:t>-</a:t>
            </a:r>
            <a:r>
              <a:rPr lang="zh-CN" altLang="en-US" sz="2200" dirty="0">
                <a:sym typeface="+mn-ea"/>
              </a:rPr>
              <a:t>如果不对这个问题进行研究,可能会造成选择过多的用户,从而增加不必要的成本开销。</a:t>
            </a:r>
          </a:p>
          <a:p>
            <a:r>
              <a:rPr lang="en-US" altLang="zh-CN" sz="2200" dirty="0">
                <a:sym typeface="+mn-ea"/>
              </a:rPr>
              <a:t>-</a:t>
            </a:r>
            <a:r>
              <a:rPr lang="zh-CN" altLang="en-US" sz="2200" dirty="0">
                <a:sym typeface="+mn-ea"/>
              </a:rPr>
              <a:t>目标是以尽可能少的时间发现尽可能多的问题。</a:t>
            </a:r>
            <a:endParaRPr lang="zh-CN" altLang="en-US" sz="2200" dirty="0"/>
          </a:p>
          <a:p>
            <a:endParaRPr lang="zh-CN" altLang="en-US" dirty="0"/>
          </a:p>
        </p:txBody>
      </p:sp>
      <p:sp>
        <p:nvSpPr>
          <p:cNvPr id="8" name="文本框 7"/>
          <p:cNvSpPr txBox="1"/>
          <p:nvPr/>
        </p:nvSpPr>
        <p:spPr>
          <a:xfrm>
            <a:off x="751421" y="3514229"/>
            <a:ext cx="6428303" cy="2123658"/>
          </a:xfrm>
          <a:prstGeom prst="rect">
            <a:avLst/>
          </a:prstGeom>
          <a:noFill/>
        </p:spPr>
        <p:txBody>
          <a:bodyPr wrap="square" rtlCol="0">
            <a:spAutoFit/>
          </a:bodyPr>
          <a:lstStyle/>
          <a:p>
            <a:r>
              <a:rPr lang="zh-CN" altLang="en-US" sz="2200" b="1" dirty="0"/>
              <a:t>直觉</a:t>
            </a:r>
            <a:r>
              <a:rPr lang="zh-CN" altLang="en-US" sz="2200" dirty="0"/>
              <a:t>：选择的人数越多越好</a:t>
            </a:r>
          </a:p>
          <a:p>
            <a:r>
              <a:rPr lang="zh-CN" altLang="en-US" sz="2200" b="1" dirty="0"/>
              <a:t>现实约束</a:t>
            </a:r>
            <a:r>
              <a:rPr lang="zh-CN" altLang="en-US" sz="2200" dirty="0"/>
              <a:t>：随着测试人数的增加,测试成本越来越大。</a:t>
            </a:r>
          </a:p>
          <a:p>
            <a:r>
              <a:rPr lang="zh-CN" altLang="en-US" sz="2200" b="1" dirty="0"/>
              <a:t>改进</a:t>
            </a:r>
            <a:r>
              <a:rPr lang="zh-CN" altLang="en-US" sz="2200" dirty="0"/>
              <a:t>：采用投资回报比作为选择测试用户的依据</a:t>
            </a:r>
          </a:p>
          <a:p>
            <a:r>
              <a:rPr lang="zh-CN" altLang="en-US" sz="2200" b="1" dirty="0"/>
              <a:t>依旧存在的问题</a:t>
            </a:r>
            <a:r>
              <a:rPr lang="zh-CN" altLang="en-US" sz="2200" dirty="0"/>
              <a:t>：比如,选择的用户具有相似的背景,他们对软件操作习惯差不多,因此,他们所发现的缺陷也差不多。</a:t>
            </a:r>
          </a:p>
        </p:txBody>
      </p:sp>
      <p:sp>
        <p:nvSpPr>
          <p:cNvPr id="6" name="灯片编号占位符 4">
            <a:extLst>
              <a:ext uri="{FF2B5EF4-FFF2-40B4-BE49-F238E27FC236}">
                <a16:creationId xmlns:a16="http://schemas.microsoft.com/office/drawing/2014/main" id="{0A93158D-0ADB-0A0D-3DE5-5F81D3B0AA1E}"/>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26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txBody>
          <a:bodyPr/>
          <a:lstStyle/>
          <a:p>
            <a:endParaRPr lang="zh-CN" altLang="en-US"/>
          </a:p>
        </p:txBody>
      </p:sp>
      <p:sp>
        <p:nvSpPr>
          <p:cNvPr id="10" name="矩形 9"/>
          <p:cNvSpPr/>
          <p:nvPr/>
        </p:nvSpPr>
        <p:spPr>
          <a:xfrm>
            <a:off x="1152000" y="288000"/>
            <a:ext cx="33832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测试用户的数量</a:t>
            </a:r>
          </a:p>
        </p:txBody>
      </p:sp>
      <p:pic>
        <p:nvPicPr>
          <p:cNvPr id="13" name="图片 12"/>
          <p:cNvPicPr>
            <a:picLocks noChangeAspect="1"/>
          </p:cNvPicPr>
          <p:nvPr/>
        </p:nvPicPr>
        <p:blipFill>
          <a:blip r:embed="rId3"/>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2" name="文本框 1"/>
          <p:cNvSpPr txBox="1"/>
          <p:nvPr/>
        </p:nvSpPr>
        <p:spPr>
          <a:xfrm>
            <a:off x="340360" y="1964055"/>
            <a:ext cx="4064000" cy="645160"/>
          </a:xfrm>
          <a:prstGeom prst="rect">
            <a:avLst/>
          </a:prstGeom>
          <a:noFill/>
        </p:spPr>
        <p:txBody>
          <a:bodyPr wrap="square" rtlCol="0">
            <a:spAutoFit/>
          </a:bodyPr>
          <a:lstStyle/>
          <a:p>
            <a:pPr algn="ctr"/>
            <a:r>
              <a:rPr lang="zh-CN" altLang="en-US" dirty="0"/>
              <a:t>Nielsen 的认为，测试中发现的易用性问题的数量可以用以下公式计算得到</a:t>
            </a:r>
          </a:p>
        </p:txBody>
      </p:sp>
      <p:pic>
        <p:nvPicPr>
          <p:cNvPr id="6" name="图片 7" descr="59f7afe098baaccf292e97f24fb1b40"/>
          <p:cNvPicPr>
            <a:picLocks noChangeAspect="1"/>
          </p:cNvPicPr>
          <p:nvPr>
            <p:custDataLst>
              <p:tags r:id="rId1"/>
            </p:custDataLst>
          </p:nvPr>
        </p:nvPicPr>
        <p:blipFill>
          <a:blip r:embed="rId4"/>
          <a:srcRect r="-125" b="8125"/>
          <a:stretch>
            <a:fillRect/>
          </a:stretch>
        </p:blipFill>
        <p:spPr>
          <a:xfrm>
            <a:off x="4652010" y="933450"/>
            <a:ext cx="7340600" cy="4782820"/>
          </a:xfrm>
          <a:prstGeom prst="rect">
            <a:avLst/>
          </a:prstGeom>
        </p:spPr>
      </p:pic>
      <p:sp>
        <p:nvSpPr>
          <p:cNvPr id="15" name="文本框 14"/>
          <p:cNvSpPr txBox="1"/>
          <p:nvPr/>
        </p:nvSpPr>
        <p:spPr>
          <a:xfrm>
            <a:off x="889000" y="5716270"/>
            <a:ext cx="8211185" cy="2651760"/>
          </a:xfrm>
          <a:prstGeom prst="rect">
            <a:avLst/>
          </a:prstGeom>
          <a:noFill/>
        </p:spPr>
        <p:txBody>
          <a:bodyPr wrap="square" rtlCol="0">
            <a:noAutofit/>
          </a:bodyPr>
          <a:lstStyle/>
          <a:p>
            <a:pPr algn="l">
              <a:buClrTx/>
              <a:buSzTx/>
              <a:buFontTx/>
            </a:pPr>
            <a:r>
              <a:rPr lang="zh-CN" altLang="en-US">
                <a:sym typeface="+mn-ea"/>
              </a:rPr>
              <a:t>从图中可以看出,我们无法发现所有的易用性问题(其他问题也无法完全找到),</a:t>
            </a:r>
          </a:p>
          <a:p>
            <a:pPr algn="l">
              <a:buClrTx/>
              <a:buSzTx/>
              <a:buFontTx/>
            </a:pPr>
            <a:r>
              <a:rPr lang="zh-CN" altLang="en-US">
                <a:sym typeface="+mn-ea"/>
              </a:rPr>
              <a:t>而且,随着测试用户数量的增加,错误发现率趋近于100%,但却一直没有达到。</a:t>
            </a:r>
          </a:p>
          <a:p>
            <a:pPr algn="l">
              <a:buClrTx/>
              <a:buSzTx/>
              <a:buFontTx/>
            </a:pPr>
            <a:r>
              <a:rPr lang="zh-CN" altLang="en-US">
                <a:sym typeface="+mn-ea"/>
              </a:rPr>
              <a:t>只需要有限的测试用户数,就可以发现大多数的问题。</a:t>
            </a:r>
            <a:endParaRPr lang="zh-CN" altLang="en-US" dirty="0"/>
          </a:p>
          <a:p>
            <a:endParaRPr lang="zh-CN" altLang="en-US"/>
          </a:p>
        </p:txBody>
      </p:sp>
      <p:pic>
        <p:nvPicPr>
          <p:cNvPr id="16" name="图片 15">
            <a:extLst>
              <a:ext uri="{FF2B5EF4-FFF2-40B4-BE49-F238E27FC236}">
                <a16:creationId xmlns:a16="http://schemas.microsoft.com/office/drawing/2014/main" id="{F93DE018-672C-F20D-D152-1AD33D4FFA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31841" y="2877061"/>
            <a:ext cx="4322678" cy="1374694"/>
          </a:xfrm>
          <a:prstGeom prst="rect">
            <a:avLst/>
          </a:prstGeom>
        </p:spPr>
      </p:pic>
      <p:sp>
        <p:nvSpPr>
          <p:cNvPr id="8" name="灯片编号占位符 4">
            <a:extLst>
              <a:ext uri="{FF2B5EF4-FFF2-40B4-BE49-F238E27FC236}">
                <a16:creationId xmlns:a16="http://schemas.microsoft.com/office/drawing/2014/main" id="{60D902A0-A1E7-0E7D-DAF9-2FC608962312}"/>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27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îŝľiḓe"/>
          <p:cNvGrpSpPr/>
          <p:nvPr/>
        </p:nvGrpSpPr>
        <p:grpSpPr>
          <a:xfrm>
            <a:off x="4823459" y="3280409"/>
            <a:ext cx="2044233" cy="1734383"/>
            <a:chOff x="3913069" y="2164197"/>
            <a:chExt cx="4365862" cy="2529609"/>
          </a:xfrm>
        </p:grpSpPr>
        <p:sp>
          <p:nvSpPr>
            <p:cNvPr id="13" name="îṩḷïḍé"/>
            <p:cNvSpPr/>
            <p:nvPr/>
          </p:nvSpPr>
          <p:spPr>
            <a:xfrm>
              <a:off x="6234188"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4D9BD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iś1îḋe"/>
            <p:cNvSpPr/>
            <p:nvPr/>
          </p:nvSpPr>
          <p:spPr>
            <a:xfrm flipH="1">
              <a:off x="3913069"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00539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îŝḻïḓè"/>
            <p:cNvSpPr/>
            <p:nvPr/>
          </p:nvSpPr>
          <p:spPr bwMode="auto">
            <a:xfrm>
              <a:off x="6716291" y="2972064"/>
              <a:ext cx="705843" cy="770997"/>
            </a:xfrm>
            <a:custGeom>
              <a:avLst/>
              <a:gdLst>
                <a:gd name="connsiteX0" fmla="*/ 96838 w 309563"/>
                <a:gd name="connsiteY0" fmla="*/ 300038 h 338138"/>
                <a:gd name="connsiteX1" fmla="*/ 85725 w 309563"/>
                <a:gd name="connsiteY1" fmla="*/ 310357 h 338138"/>
                <a:gd name="connsiteX2" fmla="*/ 96838 w 309563"/>
                <a:gd name="connsiteY2" fmla="*/ 320676 h 338138"/>
                <a:gd name="connsiteX3" fmla="*/ 107951 w 309563"/>
                <a:gd name="connsiteY3" fmla="*/ 310357 h 338138"/>
                <a:gd name="connsiteX4" fmla="*/ 96838 w 309563"/>
                <a:gd name="connsiteY4" fmla="*/ 300038 h 338138"/>
                <a:gd name="connsiteX5" fmla="*/ 206375 w 309563"/>
                <a:gd name="connsiteY5" fmla="*/ 68263 h 338138"/>
                <a:gd name="connsiteX6" fmla="*/ 206375 w 309563"/>
                <a:gd name="connsiteY6" fmla="*/ 112713 h 338138"/>
                <a:gd name="connsiteX7" fmla="*/ 214312 w 309563"/>
                <a:gd name="connsiteY7" fmla="*/ 112713 h 338138"/>
                <a:gd name="connsiteX8" fmla="*/ 214312 w 309563"/>
                <a:gd name="connsiteY8" fmla="*/ 85726 h 338138"/>
                <a:gd name="connsiteX9" fmla="*/ 225425 w 309563"/>
                <a:gd name="connsiteY9" fmla="*/ 107951 h 338138"/>
                <a:gd name="connsiteX10" fmla="*/ 230188 w 309563"/>
                <a:gd name="connsiteY10" fmla="*/ 107951 h 338138"/>
                <a:gd name="connsiteX11" fmla="*/ 241300 w 309563"/>
                <a:gd name="connsiteY11" fmla="*/ 85726 h 338138"/>
                <a:gd name="connsiteX12" fmla="*/ 241300 w 309563"/>
                <a:gd name="connsiteY12" fmla="*/ 112713 h 338138"/>
                <a:gd name="connsiteX13" fmla="*/ 249238 w 309563"/>
                <a:gd name="connsiteY13" fmla="*/ 112713 h 338138"/>
                <a:gd name="connsiteX14" fmla="*/ 249238 w 309563"/>
                <a:gd name="connsiteY14" fmla="*/ 103562 h 338138"/>
                <a:gd name="connsiteX15" fmla="*/ 251925 w 309563"/>
                <a:gd name="connsiteY15" fmla="*/ 106176 h 338138"/>
                <a:gd name="connsiteX16" fmla="*/ 266701 w 309563"/>
                <a:gd name="connsiteY16" fmla="*/ 112713 h 338138"/>
                <a:gd name="connsiteX17" fmla="*/ 284163 w 309563"/>
                <a:gd name="connsiteY17" fmla="*/ 99640 h 338138"/>
                <a:gd name="connsiteX18" fmla="*/ 269387 w 309563"/>
                <a:gd name="connsiteY18" fmla="*/ 85259 h 338138"/>
                <a:gd name="connsiteX19" fmla="*/ 261328 w 309563"/>
                <a:gd name="connsiteY19" fmla="*/ 80029 h 338138"/>
                <a:gd name="connsiteX20" fmla="*/ 268044 w 309563"/>
                <a:gd name="connsiteY20" fmla="*/ 76107 h 338138"/>
                <a:gd name="connsiteX21" fmla="*/ 276104 w 309563"/>
                <a:gd name="connsiteY21" fmla="*/ 77415 h 338138"/>
                <a:gd name="connsiteX22" fmla="*/ 278790 w 309563"/>
                <a:gd name="connsiteY22" fmla="*/ 80029 h 338138"/>
                <a:gd name="connsiteX23" fmla="*/ 284163 w 309563"/>
                <a:gd name="connsiteY23" fmla="*/ 73493 h 338138"/>
                <a:gd name="connsiteX24" fmla="*/ 280133 w 309563"/>
                <a:gd name="connsiteY24" fmla="*/ 70878 h 338138"/>
                <a:gd name="connsiteX25" fmla="*/ 268044 w 309563"/>
                <a:gd name="connsiteY25" fmla="*/ 68263 h 338138"/>
                <a:gd name="connsiteX26" fmla="*/ 251925 w 309563"/>
                <a:gd name="connsiteY26" fmla="*/ 80029 h 338138"/>
                <a:gd name="connsiteX27" fmla="*/ 266701 w 309563"/>
                <a:gd name="connsiteY27" fmla="*/ 93103 h 338138"/>
                <a:gd name="connsiteX28" fmla="*/ 276104 w 309563"/>
                <a:gd name="connsiteY28" fmla="*/ 99640 h 338138"/>
                <a:gd name="connsiteX29" fmla="*/ 266701 w 309563"/>
                <a:gd name="connsiteY29" fmla="*/ 103562 h 338138"/>
                <a:gd name="connsiteX30" fmla="*/ 257298 w 309563"/>
                <a:gd name="connsiteY30" fmla="*/ 100947 h 338138"/>
                <a:gd name="connsiteX31" fmla="*/ 254611 w 309563"/>
                <a:gd name="connsiteY31" fmla="*/ 97025 h 338138"/>
                <a:gd name="connsiteX32" fmla="*/ 249238 w 309563"/>
                <a:gd name="connsiteY32" fmla="*/ 103562 h 338138"/>
                <a:gd name="connsiteX33" fmla="*/ 249238 w 309563"/>
                <a:gd name="connsiteY33" fmla="*/ 68263 h 338138"/>
                <a:gd name="connsiteX34" fmla="*/ 241300 w 309563"/>
                <a:gd name="connsiteY34" fmla="*/ 68263 h 338138"/>
                <a:gd name="connsiteX35" fmla="*/ 227012 w 309563"/>
                <a:gd name="connsiteY35" fmla="*/ 93663 h 338138"/>
                <a:gd name="connsiteX36" fmla="*/ 214312 w 309563"/>
                <a:gd name="connsiteY36" fmla="*/ 68263 h 338138"/>
                <a:gd name="connsiteX37" fmla="*/ 157163 w 309563"/>
                <a:gd name="connsiteY37" fmla="*/ 68263 h 338138"/>
                <a:gd name="connsiteX38" fmla="*/ 157163 w 309563"/>
                <a:gd name="connsiteY38" fmla="*/ 112713 h 338138"/>
                <a:gd name="connsiteX39" fmla="*/ 165100 w 309563"/>
                <a:gd name="connsiteY39" fmla="*/ 112713 h 338138"/>
                <a:gd name="connsiteX40" fmla="*/ 165100 w 309563"/>
                <a:gd name="connsiteY40" fmla="*/ 85726 h 338138"/>
                <a:gd name="connsiteX41" fmla="*/ 176213 w 309563"/>
                <a:gd name="connsiteY41" fmla="*/ 107951 h 338138"/>
                <a:gd name="connsiteX42" fmla="*/ 180976 w 309563"/>
                <a:gd name="connsiteY42" fmla="*/ 107951 h 338138"/>
                <a:gd name="connsiteX43" fmla="*/ 192088 w 309563"/>
                <a:gd name="connsiteY43" fmla="*/ 85726 h 338138"/>
                <a:gd name="connsiteX44" fmla="*/ 192088 w 309563"/>
                <a:gd name="connsiteY44" fmla="*/ 112713 h 338138"/>
                <a:gd name="connsiteX45" fmla="*/ 200026 w 309563"/>
                <a:gd name="connsiteY45" fmla="*/ 112713 h 338138"/>
                <a:gd name="connsiteX46" fmla="*/ 200026 w 309563"/>
                <a:gd name="connsiteY46" fmla="*/ 68263 h 338138"/>
                <a:gd name="connsiteX47" fmla="*/ 192088 w 309563"/>
                <a:gd name="connsiteY47" fmla="*/ 68263 h 338138"/>
                <a:gd name="connsiteX48" fmla="*/ 179388 w 309563"/>
                <a:gd name="connsiteY48" fmla="*/ 93663 h 338138"/>
                <a:gd name="connsiteX49" fmla="*/ 163513 w 309563"/>
                <a:gd name="connsiteY49" fmla="*/ 68263 h 338138"/>
                <a:gd name="connsiteX50" fmla="*/ 221456 w 309563"/>
                <a:gd name="connsiteY50" fmla="*/ 20638 h 338138"/>
                <a:gd name="connsiteX51" fmla="*/ 309563 w 309563"/>
                <a:gd name="connsiteY51" fmla="*/ 89928 h 338138"/>
                <a:gd name="connsiteX52" fmla="*/ 221456 w 309563"/>
                <a:gd name="connsiteY52" fmla="*/ 160525 h 338138"/>
                <a:gd name="connsiteX53" fmla="*/ 216196 w 309563"/>
                <a:gd name="connsiteY53" fmla="*/ 160525 h 338138"/>
                <a:gd name="connsiteX54" fmla="*/ 159650 w 309563"/>
                <a:gd name="connsiteY54" fmla="*/ 176213 h 338138"/>
                <a:gd name="connsiteX55" fmla="*/ 153075 w 309563"/>
                <a:gd name="connsiteY55" fmla="*/ 174906 h 338138"/>
                <a:gd name="connsiteX56" fmla="*/ 150445 w 309563"/>
                <a:gd name="connsiteY56" fmla="*/ 172291 h 338138"/>
                <a:gd name="connsiteX57" fmla="*/ 151760 w 309563"/>
                <a:gd name="connsiteY57" fmla="*/ 168369 h 338138"/>
                <a:gd name="connsiteX58" fmla="*/ 167540 w 309563"/>
                <a:gd name="connsiteY58" fmla="*/ 146144 h 338138"/>
                <a:gd name="connsiteX59" fmla="*/ 133350 w 309563"/>
                <a:gd name="connsiteY59" fmla="*/ 89928 h 338138"/>
                <a:gd name="connsiteX60" fmla="*/ 221456 w 309563"/>
                <a:gd name="connsiteY60" fmla="*/ 20638 h 338138"/>
                <a:gd name="connsiteX61" fmla="*/ 66675 w 309563"/>
                <a:gd name="connsiteY61" fmla="*/ 19050 h 338138"/>
                <a:gd name="connsiteX62" fmla="*/ 66675 w 309563"/>
                <a:gd name="connsiteY62" fmla="*/ 30163 h 338138"/>
                <a:gd name="connsiteX63" fmla="*/ 127000 w 309563"/>
                <a:gd name="connsiteY63" fmla="*/ 30163 h 338138"/>
                <a:gd name="connsiteX64" fmla="*/ 127000 w 309563"/>
                <a:gd name="connsiteY64" fmla="*/ 19050 h 338138"/>
                <a:gd name="connsiteX65" fmla="*/ 26531 w 309563"/>
                <a:gd name="connsiteY65" fmla="*/ 0 h 338138"/>
                <a:gd name="connsiteX66" fmla="*/ 45102 w 309563"/>
                <a:gd name="connsiteY66" fmla="*/ 0 h 338138"/>
                <a:gd name="connsiteX67" fmla="*/ 50408 w 309563"/>
                <a:gd name="connsiteY67" fmla="*/ 5283 h 338138"/>
                <a:gd name="connsiteX68" fmla="*/ 184389 w 309563"/>
                <a:gd name="connsiteY68" fmla="*/ 5283 h 338138"/>
                <a:gd name="connsiteX69" fmla="*/ 193675 w 309563"/>
                <a:gd name="connsiteY69" fmla="*/ 13208 h 338138"/>
                <a:gd name="connsiteX70" fmla="*/ 148572 w 309563"/>
                <a:gd name="connsiteY70" fmla="*/ 33021 h 338138"/>
                <a:gd name="connsiteX71" fmla="*/ 135307 w 309563"/>
                <a:gd name="connsiteY71" fmla="*/ 44909 h 338138"/>
                <a:gd name="connsiteX72" fmla="*/ 30510 w 309563"/>
                <a:gd name="connsiteY72" fmla="*/ 44909 h 338138"/>
                <a:gd name="connsiteX73" fmla="*/ 30510 w 309563"/>
                <a:gd name="connsiteY73" fmla="*/ 283983 h 338138"/>
                <a:gd name="connsiteX74" fmla="*/ 163164 w 309563"/>
                <a:gd name="connsiteY74" fmla="*/ 283983 h 338138"/>
                <a:gd name="connsiteX75" fmla="*/ 163164 w 309563"/>
                <a:gd name="connsiteY75" fmla="*/ 187561 h 338138"/>
                <a:gd name="connsiteX76" fmla="*/ 193675 w 309563"/>
                <a:gd name="connsiteY76" fmla="*/ 180957 h 338138"/>
                <a:gd name="connsiteX77" fmla="*/ 193675 w 309563"/>
                <a:gd name="connsiteY77" fmla="*/ 328892 h 338138"/>
                <a:gd name="connsiteX78" fmla="*/ 184389 w 309563"/>
                <a:gd name="connsiteY78" fmla="*/ 338138 h 338138"/>
                <a:gd name="connsiteX79" fmla="*/ 9286 w 309563"/>
                <a:gd name="connsiteY79" fmla="*/ 338138 h 338138"/>
                <a:gd name="connsiteX80" fmla="*/ 0 w 309563"/>
                <a:gd name="connsiteY80" fmla="*/ 328892 h 338138"/>
                <a:gd name="connsiteX81" fmla="*/ 0 w 309563"/>
                <a:gd name="connsiteY81" fmla="*/ 14529 h 338138"/>
                <a:gd name="connsiteX82" fmla="*/ 9286 w 309563"/>
                <a:gd name="connsiteY82" fmla="*/ 5283 h 338138"/>
                <a:gd name="connsiteX83" fmla="*/ 21224 w 309563"/>
                <a:gd name="connsiteY83" fmla="*/ 5283 h 338138"/>
                <a:gd name="connsiteX84" fmla="*/ 26531 w 309563"/>
                <a:gd name="connsiteY8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09563" h="338138">
                  <a:moveTo>
                    <a:pt x="96838" y="300038"/>
                  </a:moveTo>
                  <a:cubicBezTo>
                    <a:pt x="90700" y="300038"/>
                    <a:pt x="85725" y="304658"/>
                    <a:pt x="85725" y="310357"/>
                  </a:cubicBezTo>
                  <a:cubicBezTo>
                    <a:pt x="85725" y="316056"/>
                    <a:pt x="90700" y="320676"/>
                    <a:pt x="96838" y="320676"/>
                  </a:cubicBezTo>
                  <a:cubicBezTo>
                    <a:pt x="102976" y="320676"/>
                    <a:pt x="107951" y="316056"/>
                    <a:pt x="107951" y="310357"/>
                  </a:cubicBezTo>
                  <a:cubicBezTo>
                    <a:pt x="107951" y="304658"/>
                    <a:pt x="102976" y="300038"/>
                    <a:pt x="96838" y="300038"/>
                  </a:cubicBezTo>
                  <a:close/>
                  <a:moveTo>
                    <a:pt x="206375" y="68263"/>
                  </a:moveTo>
                  <a:lnTo>
                    <a:pt x="206375" y="112713"/>
                  </a:lnTo>
                  <a:lnTo>
                    <a:pt x="214312" y="112713"/>
                  </a:lnTo>
                  <a:lnTo>
                    <a:pt x="214312" y="85726"/>
                  </a:lnTo>
                  <a:lnTo>
                    <a:pt x="225425" y="107951"/>
                  </a:lnTo>
                  <a:lnTo>
                    <a:pt x="230188" y="107951"/>
                  </a:lnTo>
                  <a:lnTo>
                    <a:pt x="241300" y="85726"/>
                  </a:lnTo>
                  <a:lnTo>
                    <a:pt x="241300" y="112713"/>
                  </a:lnTo>
                  <a:lnTo>
                    <a:pt x="249238" y="112713"/>
                  </a:lnTo>
                  <a:lnTo>
                    <a:pt x="249238" y="103562"/>
                  </a:lnTo>
                  <a:cubicBezTo>
                    <a:pt x="249238" y="103562"/>
                    <a:pt x="249238" y="103562"/>
                    <a:pt x="251925" y="106176"/>
                  </a:cubicBezTo>
                  <a:cubicBezTo>
                    <a:pt x="255955" y="110099"/>
                    <a:pt x="261328" y="112713"/>
                    <a:pt x="266701" y="112713"/>
                  </a:cubicBezTo>
                  <a:cubicBezTo>
                    <a:pt x="277447" y="112713"/>
                    <a:pt x="284163" y="107484"/>
                    <a:pt x="284163" y="99640"/>
                  </a:cubicBezTo>
                  <a:cubicBezTo>
                    <a:pt x="284163" y="90488"/>
                    <a:pt x="276104" y="87874"/>
                    <a:pt x="269387" y="85259"/>
                  </a:cubicBezTo>
                  <a:cubicBezTo>
                    <a:pt x="262671" y="83951"/>
                    <a:pt x="261328" y="82644"/>
                    <a:pt x="261328" y="80029"/>
                  </a:cubicBezTo>
                  <a:cubicBezTo>
                    <a:pt x="261328" y="77415"/>
                    <a:pt x="265357" y="76107"/>
                    <a:pt x="268044" y="76107"/>
                  </a:cubicBezTo>
                  <a:cubicBezTo>
                    <a:pt x="270731" y="76107"/>
                    <a:pt x="274760" y="76107"/>
                    <a:pt x="276104" y="77415"/>
                  </a:cubicBezTo>
                  <a:cubicBezTo>
                    <a:pt x="276104" y="77415"/>
                    <a:pt x="276104" y="77415"/>
                    <a:pt x="278790" y="80029"/>
                  </a:cubicBezTo>
                  <a:cubicBezTo>
                    <a:pt x="278790" y="80029"/>
                    <a:pt x="278790" y="80029"/>
                    <a:pt x="284163" y="73493"/>
                  </a:cubicBezTo>
                  <a:cubicBezTo>
                    <a:pt x="284163" y="73493"/>
                    <a:pt x="284163" y="73493"/>
                    <a:pt x="280133" y="70878"/>
                  </a:cubicBezTo>
                  <a:cubicBezTo>
                    <a:pt x="277447" y="69571"/>
                    <a:pt x="273417" y="68263"/>
                    <a:pt x="268044" y="68263"/>
                  </a:cubicBezTo>
                  <a:cubicBezTo>
                    <a:pt x="258641" y="68263"/>
                    <a:pt x="251925" y="72185"/>
                    <a:pt x="251925" y="80029"/>
                  </a:cubicBezTo>
                  <a:cubicBezTo>
                    <a:pt x="251925" y="89181"/>
                    <a:pt x="261328" y="91796"/>
                    <a:pt x="266701" y="93103"/>
                  </a:cubicBezTo>
                  <a:cubicBezTo>
                    <a:pt x="273417" y="95718"/>
                    <a:pt x="276104" y="97025"/>
                    <a:pt x="276104" y="99640"/>
                  </a:cubicBezTo>
                  <a:cubicBezTo>
                    <a:pt x="276104" y="103562"/>
                    <a:pt x="270731" y="103562"/>
                    <a:pt x="266701" y="103562"/>
                  </a:cubicBezTo>
                  <a:cubicBezTo>
                    <a:pt x="264014" y="103562"/>
                    <a:pt x="259984" y="102254"/>
                    <a:pt x="257298" y="100947"/>
                  </a:cubicBezTo>
                  <a:cubicBezTo>
                    <a:pt x="257298" y="100947"/>
                    <a:pt x="257298" y="100947"/>
                    <a:pt x="254611" y="97025"/>
                  </a:cubicBezTo>
                  <a:cubicBezTo>
                    <a:pt x="254611" y="97025"/>
                    <a:pt x="254611" y="97025"/>
                    <a:pt x="249238" y="103562"/>
                  </a:cubicBezTo>
                  <a:lnTo>
                    <a:pt x="249238" y="68263"/>
                  </a:lnTo>
                  <a:lnTo>
                    <a:pt x="241300" y="68263"/>
                  </a:lnTo>
                  <a:lnTo>
                    <a:pt x="227012" y="93663"/>
                  </a:lnTo>
                  <a:lnTo>
                    <a:pt x="214312" y="68263"/>
                  </a:lnTo>
                  <a:close/>
                  <a:moveTo>
                    <a:pt x="157163" y="68263"/>
                  </a:moveTo>
                  <a:lnTo>
                    <a:pt x="157163" y="112713"/>
                  </a:lnTo>
                  <a:lnTo>
                    <a:pt x="165100" y="112713"/>
                  </a:lnTo>
                  <a:lnTo>
                    <a:pt x="165100" y="85726"/>
                  </a:lnTo>
                  <a:lnTo>
                    <a:pt x="176213" y="107951"/>
                  </a:lnTo>
                  <a:lnTo>
                    <a:pt x="180976" y="107951"/>
                  </a:lnTo>
                  <a:lnTo>
                    <a:pt x="192088" y="85726"/>
                  </a:lnTo>
                  <a:lnTo>
                    <a:pt x="192088" y="112713"/>
                  </a:lnTo>
                  <a:lnTo>
                    <a:pt x="200026" y="112713"/>
                  </a:lnTo>
                  <a:lnTo>
                    <a:pt x="200026" y="68263"/>
                  </a:lnTo>
                  <a:lnTo>
                    <a:pt x="192088" y="68263"/>
                  </a:lnTo>
                  <a:lnTo>
                    <a:pt x="179388" y="93663"/>
                  </a:lnTo>
                  <a:lnTo>
                    <a:pt x="163513" y="68263"/>
                  </a:lnTo>
                  <a:close/>
                  <a:moveTo>
                    <a:pt x="221456" y="20638"/>
                  </a:moveTo>
                  <a:cubicBezTo>
                    <a:pt x="270113" y="20638"/>
                    <a:pt x="309563" y="52014"/>
                    <a:pt x="309563" y="89928"/>
                  </a:cubicBezTo>
                  <a:cubicBezTo>
                    <a:pt x="309563" y="129149"/>
                    <a:pt x="270113" y="160525"/>
                    <a:pt x="221456" y="160525"/>
                  </a:cubicBezTo>
                  <a:cubicBezTo>
                    <a:pt x="218826" y="160525"/>
                    <a:pt x="217511" y="160525"/>
                    <a:pt x="216196" y="160525"/>
                  </a:cubicBezTo>
                  <a:cubicBezTo>
                    <a:pt x="189896" y="173599"/>
                    <a:pt x="170170" y="176213"/>
                    <a:pt x="159650" y="176213"/>
                  </a:cubicBezTo>
                  <a:cubicBezTo>
                    <a:pt x="155705" y="176213"/>
                    <a:pt x="154390" y="174906"/>
                    <a:pt x="153075" y="174906"/>
                  </a:cubicBezTo>
                  <a:cubicBezTo>
                    <a:pt x="151760" y="174906"/>
                    <a:pt x="150445" y="173599"/>
                    <a:pt x="150445" y="172291"/>
                  </a:cubicBezTo>
                  <a:cubicBezTo>
                    <a:pt x="149130" y="170984"/>
                    <a:pt x="150445" y="169676"/>
                    <a:pt x="151760" y="168369"/>
                  </a:cubicBezTo>
                  <a:cubicBezTo>
                    <a:pt x="163595" y="157910"/>
                    <a:pt x="166225" y="150066"/>
                    <a:pt x="167540" y="146144"/>
                  </a:cubicBezTo>
                  <a:cubicBezTo>
                    <a:pt x="145185" y="133071"/>
                    <a:pt x="133350" y="112153"/>
                    <a:pt x="133350" y="89928"/>
                  </a:cubicBezTo>
                  <a:cubicBezTo>
                    <a:pt x="133350" y="52014"/>
                    <a:pt x="172800" y="20638"/>
                    <a:pt x="221456" y="20638"/>
                  </a:cubicBezTo>
                  <a:close/>
                  <a:moveTo>
                    <a:pt x="66675" y="19050"/>
                  </a:moveTo>
                  <a:lnTo>
                    <a:pt x="66675" y="30163"/>
                  </a:lnTo>
                  <a:lnTo>
                    <a:pt x="127000" y="30163"/>
                  </a:lnTo>
                  <a:lnTo>
                    <a:pt x="127000" y="19050"/>
                  </a:lnTo>
                  <a:close/>
                  <a:moveTo>
                    <a:pt x="26531" y="0"/>
                  </a:moveTo>
                  <a:cubicBezTo>
                    <a:pt x="26531" y="0"/>
                    <a:pt x="26531" y="0"/>
                    <a:pt x="45102" y="0"/>
                  </a:cubicBezTo>
                  <a:cubicBezTo>
                    <a:pt x="47755" y="0"/>
                    <a:pt x="50408" y="2641"/>
                    <a:pt x="50408" y="5283"/>
                  </a:cubicBezTo>
                  <a:cubicBezTo>
                    <a:pt x="50408" y="5283"/>
                    <a:pt x="50408" y="5283"/>
                    <a:pt x="184389" y="5283"/>
                  </a:cubicBezTo>
                  <a:cubicBezTo>
                    <a:pt x="188369" y="5283"/>
                    <a:pt x="192348" y="9246"/>
                    <a:pt x="193675" y="13208"/>
                  </a:cubicBezTo>
                  <a:cubicBezTo>
                    <a:pt x="176430" y="17171"/>
                    <a:pt x="160511" y="23775"/>
                    <a:pt x="148572" y="33021"/>
                  </a:cubicBezTo>
                  <a:cubicBezTo>
                    <a:pt x="143266" y="36984"/>
                    <a:pt x="139287" y="40946"/>
                    <a:pt x="135307" y="44909"/>
                  </a:cubicBezTo>
                  <a:cubicBezTo>
                    <a:pt x="135307" y="44909"/>
                    <a:pt x="135307" y="44909"/>
                    <a:pt x="30510" y="44909"/>
                  </a:cubicBezTo>
                  <a:cubicBezTo>
                    <a:pt x="30510" y="44909"/>
                    <a:pt x="30510" y="44909"/>
                    <a:pt x="30510" y="283983"/>
                  </a:cubicBezTo>
                  <a:cubicBezTo>
                    <a:pt x="30510" y="283983"/>
                    <a:pt x="30510" y="283983"/>
                    <a:pt x="163164" y="283983"/>
                  </a:cubicBezTo>
                  <a:lnTo>
                    <a:pt x="163164" y="187561"/>
                  </a:lnTo>
                  <a:cubicBezTo>
                    <a:pt x="172450" y="187561"/>
                    <a:pt x="181736" y="184919"/>
                    <a:pt x="193675" y="180957"/>
                  </a:cubicBezTo>
                  <a:cubicBezTo>
                    <a:pt x="193675" y="180957"/>
                    <a:pt x="193675" y="180957"/>
                    <a:pt x="193675" y="328892"/>
                  </a:cubicBezTo>
                  <a:cubicBezTo>
                    <a:pt x="193675" y="334176"/>
                    <a:pt x="189695" y="338138"/>
                    <a:pt x="184389" y="338138"/>
                  </a:cubicBezTo>
                  <a:cubicBezTo>
                    <a:pt x="184389" y="338138"/>
                    <a:pt x="184389" y="338138"/>
                    <a:pt x="9286" y="338138"/>
                  </a:cubicBezTo>
                  <a:cubicBezTo>
                    <a:pt x="3979" y="338138"/>
                    <a:pt x="0" y="334176"/>
                    <a:pt x="0" y="328892"/>
                  </a:cubicBezTo>
                  <a:cubicBezTo>
                    <a:pt x="0" y="328892"/>
                    <a:pt x="0" y="328892"/>
                    <a:pt x="0" y="14529"/>
                  </a:cubicBezTo>
                  <a:cubicBezTo>
                    <a:pt x="0" y="9246"/>
                    <a:pt x="3979" y="5283"/>
                    <a:pt x="9286" y="5283"/>
                  </a:cubicBezTo>
                  <a:cubicBezTo>
                    <a:pt x="9286" y="5283"/>
                    <a:pt x="9286" y="5283"/>
                    <a:pt x="21224" y="5283"/>
                  </a:cubicBezTo>
                  <a:cubicBezTo>
                    <a:pt x="21224" y="2641"/>
                    <a:pt x="23877" y="0"/>
                    <a:pt x="26531" y="0"/>
                  </a:cubicBezTo>
                  <a:close/>
                </a:path>
              </a:pathLst>
            </a:custGeom>
            <a:solidFill>
              <a:schemeClr val="bg1"/>
            </a:solidFill>
            <a:ln>
              <a:noFill/>
            </a:ln>
          </p:spPr>
          <p:txBody>
            <a:bodyPr anchor="ctr"/>
            <a:lstStyle/>
            <a:p>
              <a:pPr algn="ctr"/>
              <a:endParaRPr/>
            </a:p>
          </p:txBody>
        </p:sp>
        <p:sp>
          <p:nvSpPr>
            <p:cNvPr id="16" name="iṡliḓe"/>
            <p:cNvSpPr/>
            <p:nvPr/>
          </p:nvSpPr>
          <p:spPr bwMode="auto">
            <a:xfrm>
              <a:off x="4824594" y="2909192"/>
              <a:ext cx="719919" cy="8967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p:spPr>
          <p:txBody>
            <a:bodyPr anchor="ctr"/>
            <a:lstStyle/>
            <a:p>
              <a:pPr algn="ctr"/>
              <a:endParaRPr/>
            </a:p>
          </p:txBody>
        </p:sp>
      </p:grpSp>
      <p:sp>
        <p:nvSpPr>
          <p:cNvPr id="17" name="文本框 16"/>
          <p:cNvSpPr txBox="1"/>
          <p:nvPr/>
        </p:nvSpPr>
        <p:spPr>
          <a:xfrm>
            <a:off x="1186815" y="1790065"/>
            <a:ext cx="9525000" cy="764540"/>
          </a:xfrm>
          <a:prstGeom prst="rect">
            <a:avLst/>
          </a:prstGeom>
          <a:noFill/>
        </p:spPr>
        <p:txBody>
          <a:bodyPr wrap="square" rtlCol="0">
            <a:noAutofit/>
          </a:bodyPr>
          <a:lstStyle/>
          <a:p>
            <a:pPr algn="ctr"/>
            <a:r>
              <a:rPr lang="zh-CN" altLang="en-US" sz="2300" dirty="0">
                <a:sym typeface="+mn-ea"/>
              </a:rPr>
              <a:t>Nielsen 的研究结果表明：要进行易用性测试,并不需要太多的测试用户。</a:t>
            </a:r>
            <a:endParaRPr lang="zh-CN" altLang="en-US" sz="2300" kern="1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19" name="文本框 18"/>
          <p:cNvSpPr txBox="1"/>
          <p:nvPr/>
        </p:nvSpPr>
        <p:spPr>
          <a:xfrm>
            <a:off x="888526" y="2803526"/>
            <a:ext cx="3822065" cy="2999740"/>
          </a:xfrm>
          <a:prstGeom prst="rect">
            <a:avLst/>
          </a:prstGeom>
          <a:noFill/>
        </p:spPr>
        <p:txBody>
          <a:bodyPr wrap="square" rtlCol="0">
            <a:spAutoFit/>
          </a:bodyPr>
          <a:lstStyle/>
          <a:p>
            <a:pPr>
              <a:lnSpc>
                <a:spcPct val="150000"/>
              </a:lnSpc>
            </a:pP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实际中,并不一定完全遵循该建议,可仅仅将其作为参考。这是因为需要考虑被测软件的特征,若测试的是安全攸关的关键系统(医疗软件、航空航天软件、银行系统等),它们对安全性和可靠性有特殊要求,因此需要更加详尽的用户测试。</a:t>
            </a:r>
          </a:p>
        </p:txBody>
      </p:sp>
      <p:sp>
        <p:nvSpPr>
          <p:cNvPr id="21" name="文本框 20"/>
          <p:cNvSpPr txBox="1"/>
          <p:nvPr/>
        </p:nvSpPr>
        <p:spPr>
          <a:xfrm>
            <a:off x="7093428" y="2863060"/>
            <a:ext cx="3931285" cy="2999740"/>
          </a:xfrm>
          <a:prstGeom prst="rect">
            <a:avLst/>
          </a:prstGeom>
          <a:noFill/>
        </p:spPr>
        <p:txBody>
          <a:bodyPr wrap="square" rtlCol="0">
            <a:spAutoFit/>
          </a:bodyPr>
          <a:lstStyle/>
          <a:p>
            <a:pPr>
              <a:lnSpc>
                <a:spcPct val="150000"/>
              </a:lnSpc>
            </a:pP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Nielsen 的研究假定每个测试用户的能力和水平相当,发现问题的可能性相同;但实际上,每个人的背景、态度等是不同的,他们发现问题的能力也并不相同,因此需要更多的测试人员。此外,对于复杂的软件系统,要发现深层次的软件缺陷,往往需要更多的测试人员。</a:t>
            </a:r>
          </a:p>
        </p:txBody>
      </p:sp>
      <p:sp>
        <p:nvSpPr>
          <p:cNvPr id="2" name="文本框 1"/>
          <p:cNvSpPr txBox="1"/>
          <p:nvPr/>
        </p:nvSpPr>
        <p:spPr>
          <a:xfrm>
            <a:off x="1019810" y="302260"/>
            <a:ext cx="5025390" cy="561975"/>
          </a:xfrm>
          <a:prstGeom prst="rect">
            <a:avLst/>
          </a:prstGeom>
          <a:noFill/>
        </p:spPr>
        <p:txBody>
          <a:bodyPr wrap="square" rtlCol="0">
            <a:noAutofit/>
          </a:bodyPr>
          <a:lstStyle/>
          <a:p>
            <a:pPr algn="l">
              <a:spcBef>
                <a:spcPct val="20000"/>
              </a:spcBef>
              <a:spcAft>
                <a:spcPts val="0"/>
              </a:spcAft>
              <a:buClrTx/>
              <a:buSzTx/>
              <a:buFontTx/>
              <a:defRPr/>
            </a:pPr>
            <a:r>
              <a:rPr lang="zh-CN" altLang="en-US" sz="3600" b="1"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rPr>
              <a:t>测试用户的数量</a:t>
            </a:r>
          </a:p>
        </p:txBody>
      </p:sp>
      <p:sp>
        <p:nvSpPr>
          <p:cNvPr id="4" name="灯片编号占位符 4">
            <a:extLst>
              <a:ext uri="{FF2B5EF4-FFF2-40B4-BE49-F238E27FC236}">
                <a16:creationId xmlns:a16="http://schemas.microsoft.com/office/drawing/2014/main" id="{5C910A43-075E-FAF8-9C6F-3456B3C06BB6}"/>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28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37119" y="947994"/>
            <a:ext cx="2731647" cy="21685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03</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54" name="矩形 53"/>
          <p:cNvSpPr/>
          <p:nvPr/>
        </p:nvSpPr>
        <p:spPr>
          <a:xfrm>
            <a:off x="5266000" y="3707215"/>
            <a:ext cx="5969051" cy="838835"/>
          </a:xfrm>
          <a:prstGeom prst="rect">
            <a:avLst/>
          </a:prstGeom>
        </p:spPr>
        <p:txBody>
          <a:bodyPr wrap="square">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用户测试</a:t>
            </a:r>
            <a:r>
              <a:rPr lang="en-US" altLang="zh-CN"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a:t>
            </a:r>
            <a:r>
              <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优缺点</a:t>
            </a: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724629" y="4864219"/>
            <a:ext cx="870585" cy="398780"/>
          </a:xfrm>
          <a:prstGeom prst="rect">
            <a:avLst/>
          </a:prstGeom>
        </p:spPr>
        <p:txBody>
          <a:bodyPr wrap="none">
            <a:spAutoFit/>
          </a:bodyPr>
          <a:lstStyle/>
          <a:p>
            <a:pPr marL="179705" indent="-179705">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优点</a:t>
            </a:r>
          </a:p>
        </p:txBody>
      </p:sp>
      <p:sp>
        <p:nvSpPr>
          <p:cNvPr id="7" name="矩形 6"/>
          <p:cNvSpPr/>
          <p:nvPr/>
        </p:nvSpPr>
        <p:spPr>
          <a:xfrm>
            <a:off x="9095620" y="4864219"/>
            <a:ext cx="870585" cy="398780"/>
          </a:xfrm>
          <a:prstGeom prst="rect">
            <a:avLst/>
          </a:prstGeom>
        </p:spPr>
        <p:txBody>
          <a:bodyPr wrap="none">
            <a:spAutoFit/>
          </a:bodyPr>
          <a:lstStyle/>
          <a:p>
            <a:pPr marL="179705" indent="-179705">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缺点</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4492E562-4BFF-407E-A59A-40E2E5E7517B}"/>
              </a:ext>
            </a:extLst>
          </p:cNvPr>
          <p:cNvSpPr txBox="1"/>
          <p:nvPr/>
        </p:nvSpPr>
        <p:spPr>
          <a:xfrm>
            <a:off x="7437119" y="947994"/>
            <a:ext cx="2731647" cy="21698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tabLst/>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rPr>
              <a:t>01</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endParaRPr>
          </a:p>
        </p:txBody>
      </p:sp>
      <p:sp>
        <p:nvSpPr>
          <p:cNvPr id="54" name="矩形 53">
            <a:extLst>
              <a:ext uri="{FF2B5EF4-FFF2-40B4-BE49-F238E27FC236}">
                <a16:creationId xmlns:a16="http://schemas.microsoft.com/office/drawing/2014/main" id="{B12C8FBC-87CA-4CCA-8BA4-F6FE1AAFDE6B}"/>
              </a:ext>
            </a:extLst>
          </p:cNvPr>
          <p:cNvSpPr/>
          <p:nvPr/>
        </p:nvSpPr>
        <p:spPr>
          <a:xfrm>
            <a:off x="5266000" y="3707215"/>
            <a:ext cx="5969051" cy="840230"/>
          </a:xfrm>
          <a:prstGeom prst="rect">
            <a:avLst/>
          </a:prstGeom>
        </p:spPr>
        <p:txBody>
          <a:bodyPr wrap="square">
            <a:spAutoFit/>
          </a:bodyPr>
          <a:lstStyle/>
          <a:p>
            <a:pPr marL="0" marR="0" lvl="0" indent="0" algn="dist" defTabSz="914400" rtl="0" eaLnBrk="1" fontAlgn="auto" latinLnBrk="0" hangingPunct="1">
              <a:lnSpc>
                <a:spcPct val="90000"/>
              </a:lnSpc>
              <a:spcBef>
                <a:spcPts val="1000"/>
              </a:spcBef>
              <a:spcAft>
                <a:spcPts val="0"/>
              </a:spcAft>
              <a:buClrTx/>
              <a:buSzTx/>
              <a:buFontTx/>
              <a:buNone/>
              <a:tabLst/>
              <a:defRPr/>
            </a:pPr>
            <a:r>
              <a:rPr lang="zh-CN" altLang="en-US"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用户测试</a:t>
            </a:r>
            <a:r>
              <a:rPr lang="en-US" altLang="zh-CN"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a:t>
            </a:r>
            <a:r>
              <a:rPr lang="zh-CN" altLang="en-US"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概念</a:t>
            </a:r>
            <a:endPar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endParaRPr>
          </a:p>
        </p:txBody>
      </p:sp>
      <p:cxnSp>
        <p:nvCxnSpPr>
          <p:cNvPr id="56" name="直接箭头连接符 55">
            <a:extLst>
              <a:ext uri="{FF2B5EF4-FFF2-40B4-BE49-F238E27FC236}">
                <a16:creationId xmlns:a16="http://schemas.microsoft.com/office/drawing/2014/main" id="{82D19271-6C26-428E-BBB7-7A197FCB972F}"/>
              </a:ext>
            </a:extLst>
          </p:cNvPr>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8183175-16BF-45F8-A25A-0F5CBD6938A5}"/>
              </a:ext>
            </a:extLst>
          </p:cNvPr>
          <p:cNvSpPr/>
          <p:nvPr/>
        </p:nvSpPr>
        <p:spPr>
          <a:xfrm>
            <a:off x="5266000" y="4864219"/>
            <a:ext cx="879087" cy="400110"/>
          </a:xfrm>
          <a:prstGeom prst="rect">
            <a:avLst/>
          </a:prstGeom>
        </p:spPr>
        <p:txBody>
          <a:bodyPr wrap="none">
            <a:spAutoFit/>
          </a:bodyPr>
          <a:lstStyle/>
          <a:p>
            <a:pPr marL="180000" indent="-180000">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定义</a:t>
            </a:r>
          </a:p>
        </p:txBody>
      </p:sp>
      <p:sp>
        <p:nvSpPr>
          <p:cNvPr id="7" name="矩形 6">
            <a:extLst>
              <a:ext uri="{FF2B5EF4-FFF2-40B4-BE49-F238E27FC236}">
                <a16:creationId xmlns:a16="http://schemas.microsoft.com/office/drawing/2014/main" id="{525A1837-595A-4019-8926-B5337A7607F4}"/>
              </a:ext>
            </a:extLst>
          </p:cNvPr>
          <p:cNvSpPr/>
          <p:nvPr/>
        </p:nvSpPr>
        <p:spPr>
          <a:xfrm>
            <a:off x="6456432" y="4864219"/>
            <a:ext cx="879087" cy="400110"/>
          </a:xfrm>
          <a:prstGeom prst="rect">
            <a:avLst/>
          </a:prstGeom>
        </p:spPr>
        <p:txBody>
          <a:bodyPr wrap="none">
            <a:spAutoFit/>
          </a:bodyPr>
          <a:lstStyle/>
          <a:p>
            <a:pPr marL="180000" indent="-180000">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目标</a:t>
            </a:r>
          </a:p>
        </p:txBody>
      </p:sp>
      <p:sp>
        <p:nvSpPr>
          <p:cNvPr id="8" name="矩形 7">
            <a:extLst>
              <a:ext uri="{FF2B5EF4-FFF2-40B4-BE49-F238E27FC236}">
                <a16:creationId xmlns:a16="http://schemas.microsoft.com/office/drawing/2014/main" id="{7680D79C-97EA-4C2E-AFF2-539DD9F7D247}"/>
              </a:ext>
            </a:extLst>
          </p:cNvPr>
          <p:cNvSpPr/>
          <p:nvPr/>
        </p:nvSpPr>
        <p:spPr>
          <a:xfrm>
            <a:off x="7698041" y="4864219"/>
            <a:ext cx="879087" cy="400110"/>
          </a:xfrm>
          <a:prstGeom prst="rect">
            <a:avLst/>
          </a:prstGeom>
        </p:spPr>
        <p:txBody>
          <a:bodyPr wrap="none">
            <a:spAutoFit/>
          </a:bodyPr>
          <a:lstStyle/>
          <a:p>
            <a:pPr marL="180000" lvl="0" indent="-180000">
              <a:spcBef>
                <a:spcPct val="20000"/>
              </a:spcBef>
              <a:buFont typeface="Arial" panose="020B0604020202020204" pitchFamily="34" charset="0"/>
              <a:buChar char="•"/>
              <a:defRP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特点</a:t>
            </a:r>
          </a:p>
        </p:txBody>
      </p:sp>
      <p:sp>
        <p:nvSpPr>
          <p:cNvPr id="9" name="矩形 8">
            <a:extLst>
              <a:ext uri="{FF2B5EF4-FFF2-40B4-BE49-F238E27FC236}">
                <a16:creationId xmlns:a16="http://schemas.microsoft.com/office/drawing/2014/main" id="{7680D79C-97EA-4C2E-AFF2-539DD9F7D247}"/>
              </a:ext>
            </a:extLst>
          </p:cNvPr>
          <p:cNvSpPr/>
          <p:nvPr/>
        </p:nvSpPr>
        <p:spPr>
          <a:xfrm>
            <a:off x="8908989" y="4864219"/>
            <a:ext cx="879087" cy="400110"/>
          </a:xfrm>
          <a:prstGeom prst="rect">
            <a:avLst/>
          </a:prstGeom>
        </p:spPr>
        <p:txBody>
          <a:bodyPr wrap="none">
            <a:spAutoFit/>
          </a:bodyPr>
          <a:lstStyle/>
          <a:p>
            <a:pPr marL="180000" lvl="0" indent="-180000">
              <a:spcBef>
                <a:spcPct val="20000"/>
              </a:spcBef>
              <a:buFont typeface="Arial" panose="020B0604020202020204" pitchFamily="34" charset="0"/>
              <a:buChar char="•"/>
              <a:defRP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步骤</a:t>
            </a:r>
          </a:p>
        </p:txBody>
      </p:sp>
      <p:sp>
        <p:nvSpPr>
          <p:cNvPr id="10" name="矩形 9">
            <a:extLst>
              <a:ext uri="{FF2B5EF4-FFF2-40B4-BE49-F238E27FC236}">
                <a16:creationId xmlns:a16="http://schemas.microsoft.com/office/drawing/2014/main" id="{7680D79C-97EA-4C2E-AFF2-539DD9F7D247}"/>
              </a:ext>
            </a:extLst>
          </p:cNvPr>
          <p:cNvSpPr/>
          <p:nvPr/>
        </p:nvSpPr>
        <p:spPr>
          <a:xfrm>
            <a:off x="10168766" y="4864219"/>
            <a:ext cx="1135567" cy="400110"/>
          </a:xfrm>
          <a:prstGeom prst="rect">
            <a:avLst/>
          </a:prstGeom>
        </p:spPr>
        <p:txBody>
          <a:bodyPr wrap="none">
            <a:spAutoFit/>
          </a:bodyPr>
          <a:lstStyle/>
          <a:p>
            <a:pPr marL="180000" lvl="0" indent="-180000">
              <a:spcBef>
                <a:spcPct val="20000"/>
              </a:spcBef>
              <a:buFont typeface="Arial" panose="020B0604020202020204" pitchFamily="34" charset="0"/>
              <a:buChar char="•"/>
              <a:defRP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重要性</a:t>
            </a:r>
          </a:p>
        </p:txBody>
      </p:sp>
    </p:spTree>
    <p:extLst>
      <p:ext uri="{BB962C8B-B14F-4D97-AF65-F5344CB8AC3E}">
        <p14:creationId xmlns:p14="http://schemas.microsoft.com/office/powerpoint/2010/main" val="1119962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403574" y="1362461"/>
            <a:ext cx="3384851" cy="5060333"/>
            <a:chOff x="4539205" y="1967696"/>
            <a:chExt cx="3113589" cy="4654798"/>
          </a:xfrm>
        </p:grpSpPr>
        <p:sp>
          <p:nvSpPr>
            <p:cNvPr id="22" name="矩形: 圆角 21"/>
            <p:cNvSpPr/>
            <p:nvPr/>
          </p:nvSpPr>
          <p:spPr>
            <a:xfrm>
              <a:off x="4539205" y="2459620"/>
              <a:ext cx="3113589" cy="4162874"/>
            </a:xfrm>
            <a:prstGeom prst="roundRect">
              <a:avLst>
                <a:gd name="adj" fmla="val 4399"/>
              </a:avLst>
            </a:prstGeom>
            <a:noFill/>
            <a:ln w="25400">
              <a:solidFill>
                <a:srgbClr val="039A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604076" y="1967696"/>
              <a:ext cx="983848" cy="983848"/>
            </a:xfrm>
            <a:prstGeom prst="ellipse">
              <a:avLst/>
            </a:prstGeom>
            <a:solidFill>
              <a:srgbClr val="039AC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838060" y="1362461"/>
            <a:ext cx="3384851" cy="5060334"/>
            <a:chOff x="4539205" y="1967696"/>
            <a:chExt cx="3113589" cy="4654799"/>
          </a:xfrm>
        </p:grpSpPr>
        <p:sp>
          <p:nvSpPr>
            <p:cNvPr id="15" name="矩形: 圆角 14"/>
            <p:cNvSpPr/>
            <p:nvPr/>
          </p:nvSpPr>
          <p:spPr>
            <a:xfrm>
              <a:off x="4539205" y="2459620"/>
              <a:ext cx="3113589" cy="4162875"/>
            </a:xfrm>
            <a:prstGeom prst="roundRect">
              <a:avLst>
                <a:gd name="adj" fmla="val 439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椭圆 15"/>
            <p:cNvSpPr/>
            <p:nvPr/>
          </p:nvSpPr>
          <p:spPr>
            <a:xfrm>
              <a:off x="5604076" y="1967696"/>
              <a:ext cx="983848" cy="983848"/>
            </a:xfrm>
            <a:prstGeom prst="ellipse">
              <a:avLst/>
            </a:prstGeom>
            <a:solidFill>
              <a:srgbClr val="0053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 name="组合 5"/>
          <p:cNvGrpSpPr/>
          <p:nvPr/>
        </p:nvGrpSpPr>
        <p:grpSpPr>
          <a:xfrm>
            <a:off x="7969089" y="1362461"/>
            <a:ext cx="3384851" cy="5060331"/>
            <a:chOff x="4539205" y="1967696"/>
            <a:chExt cx="3113589" cy="4654796"/>
          </a:xfrm>
        </p:grpSpPr>
        <p:sp>
          <p:nvSpPr>
            <p:cNvPr id="8" name="矩形: 圆角 7"/>
            <p:cNvSpPr/>
            <p:nvPr/>
          </p:nvSpPr>
          <p:spPr>
            <a:xfrm>
              <a:off x="4539205" y="2459619"/>
              <a:ext cx="3113589" cy="4162873"/>
            </a:xfrm>
            <a:prstGeom prst="roundRect">
              <a:avLst>
                <a:gd name="adj" fmla="val 4399"/>
              </a:avLst>
            </a:prstGeom>
            <a:noFill/>
            <a:ln w="25400">
              <a:solidFill>
                <a:srgbClr val="89DF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9" name="椭圆 8"/>
            <p:cNvSpPr/>
            <p:nvPr/>
          </p:nvSpPr>
          <p:spPr>
            <a:xfrm>
              <a:off x="5604076" y="1967696"/>
              <a:ext cx="983848" cy="983848"/>
            </a:xfrm>
            <a:prstGeom prst="ellipse">
              <a:avLst/>
            </a:prstGeom>
            <a:solidFill>
              <a:srgbClr val="89DFF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graphs_386197"/>
            <p:cNvSpPr>
              <a:spLocks noChangeAspect="1"/>
            </p:cNvSpPr>
            <p:nvPr/>
          </p:nvSpPr>
          <p:spPr bwMode="auto">
            <a:xfrm>
              <a:off x="5918335" y="2214359"/>
              <a:ext cx="355326" cy="490519"/>
            </a:xfrm>
            <a:custGeom>
              <a:avLst/>
              <a:gdLst>
                <a:gd name="connsiteX0" fmla="*/ 216981 w 433624"/>
                <a:gd name="connsiteY0" fmla="*/ 357580 h 598607"/>
                <a:gd name="connsiteX1" fmla="*/ 188967 w 433624"/>
                <a:gd name="connsiteY1" fmla="*/ 414341 h 598607"/>
                <a:gd name="connsiteX2" fmla="*/ 126349 w 433624"/>
                <a:gd name="connsiteY2" fmla="*/ 423389 h 598607"/>
                <a:gd name="connsiteX3" fmla="*/ 171665 w 433624"/>
                <a:gd name="connsiteY3" fmla="*/ 467537 h 598607"/>
                <a:gd name="connsiteX4" fmla="*/ 160954 w 433624"/>
                <a:gd name="connsiteY4" fmla="*/ 529781 h 598607"/>
                <a:gd name="connsiteX5" fmla="*/ 216981 w 433624"/>
                <a:gd name="connsiteY5" fmla="*/ 500441 h 598607"/>
                <a:gd name="connsiteX6" fmla="*/ 272733 w 433624"/>
                <a:gd name="connsiteY6" fmla="*/ 529781 h 598607"/>
                <a:gd name="connsiteX7" fmla="*/ 262022 w 433624"/>
                <a:gd name="connsiteY7" fmla="*/ 467537 h 598607"/>
                <a:gd name="connsiteX8" fmla="*/ 307338 w 433624"/>
                <a:gd name="connsiteY8" fmla="*/ 423389 h 598607"/>
                <a:gd name="connsiteX9" fmla="*/ 244720 w 433624"/>
                <a:gd name="connsiteY9" fmla="*/ 414341 h 598607"/>
                <a:gd name="connsiteX10" fmla="*/ 216706 w 433624"/>
                <a:gd name="connsiteY10" fmla="*/ 288754 h 598607"/>
                <a:gd name="connsiteX11" fmla="*/ 371879 w 433624"/>
                <a:gd name="connsiteY11" fmla="*/ 443681 h 598607"/>
                <a:gd name="connsiteX12" fmla="*/ 216706 w 433624"/>
                <a:gd name="connsiteY12" fmla="*/ 598607 h 598607"/>
                <a:gd name="connsiteX13" fmla="*/ 61533 w 433624"/>
                <a:gd name="connsiteY13" fmla="*/ 443681 h 598607"/>
                <a:gd name="connsiteX14" fmla="*/ 216706 w 433624"/>
                <a:gd name="connsiteY14" fmla="*/ 288754 h 598607"/>
                <a:gd name="connsiteX15" fmla="*/ 0 w 433624"/>
                <a:gd name="connsiteY15" fmla="*/ 0 h 598607"/>
                <a:gd name="connsiteX16" fmla="*/ 142527 w 433624"/>
                <a:gd name="connsiteY16" fmla="*/ 0 h 598607"/>
                <a:gd name="connsiteX17" fmla="*/ 216675 w 433624"/>
                <a:gd name="connsiteY17" fmla="*/ 98719 h 598607"/>
                <a:gd name="connsiteX18" fmla="*/ 291097 w 433624"/>
                <a:gd name="connsiteY18" fmla="*/ 0 h 598607"/>
                <a:gd name="connsiteX19" fmla="*/ 433624 w 433624"/>
                <a:gd name="connsiteY19" fmla="*/ 0 h 598607"/>
                <a:gd name="connsiteX20" fmla="*/ 216675 w 433624"/>
                <a:gd name="connsiteY20" fmla="*/ 288754 h 5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3624" h="598607">
                  <a:moveTo>
                    <a:pt x="216981" y="357580"/>
                  </a:moveTo>
                  <a:lnTo>
                    <a:pt x="188967" y="414341"/>
                  </a:lnTo>
                  <a:lnTo>
                    <a:pt x="126349" y="423389"/>
                  </a:lnTo>
                  <a:lnTo>
                    <a:pt x="171665" y="467537"/>
                  </a:lnTo>
                  <a:lnTo>
                    <a:pt x="160954" y="529781"/>
                  </a:lnTo>
                  <a:lnTo>
                    <a:pt x="216981" y="500441"/>
                  </a:lnTo>
                  <a:lnTo>
                    <a:pt x="272733" y="529781"/>
                  </a:lnTo>
                  <a:lnTo>
                    <a:pt x="262022" y="467537"/>
                  </a:lnTo>
                  <a:lnTo>
                    <a:pt x="307338" y="423389"/>
                  </a:lnTo>
                  <a:lnTo>
                    <a:pt x="244720" y="414341"/>
                  </a:lnTo>
                  <a:close/>
                  <a:moveTo>
                    <a:pt x="216706" y="288754"/>
                  </a:moveTo>
                  <a:cubicBezTo>
                    <a:pt x="302669" y="288754"/>
                    <a:pt x="371879" y="358128"/>
                    <a:pt x="371879" y="443681"/>
                  </a:cubicBezTo>
                  <a:cubicBezTo>
                    <a:pt x="371879" y="529233"/>
                    <a:pt x="302394" y="598607"/>
                    <a:pt x="216706" y="598607"/>
                  </a:cubicBezTo>
                  <a:cubicBezTo>
                    <a:pt x="131018" y="598607"/>
                    <a:pt x="61533" y="529233"/>
                    <a:pt x="61533" y="443681"/>
                  </a:cubicBezTo>
                  <a:cubicBezTo>
                    <a:pt x="61533" y="358128"/>
                    <a:pt x="131018" y="288754"/>
                    <a:pt x="216706" y="288754"/>
                  </a:cubicBezTo>
                  <a:close/>
                  <a:moveTo>
                    <a:pt x="0" y="0"/>
                  </a:moveTo>
                  <a:lnTo>
                    <a:pt x="142527" y="0"/>
                  </a:lnTo>
                  <a:lnTo>
                    <a:pt x="216675" y="98719"/>
                  </a:lnTo>
                  <a:lnTo>
                    <a:pt x="291097" y="0"/>
                  </a:lnTo>
                  <a:lnTo>
                    <a:pt x="433624" y="0"/>
                  </a:lnTo>
                  <a:lnTo>
                    <a:pt x="216675" y="28875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9" name="graphs_386197"/>
          <p:cNvSpPr>
            <a:spLocks noChangeAspect="1"/>
          </p:cNvSpPr>
          <p:nvPr/>
        </p:nvSpPr>
        <p:spPr bwMode="auto">
          <a:xfrm>
            <a:off x="2276860" y="1630614"/>
            <a:ext cx="487545" cy="533254"/>
          </a:xfrm>
          <a:custGeom>
            <a:avLst/>
            <a:gdLst>
              <a:gd name="connsiteX0" fmla="*/ 217930 w 554715"/>
              <a:gd name="connsiteY0" fmla="*/ 316557 h 606722"/>
              <a:gd name="connsiteX1" fmla="*/ 336784 w 554715"/>
              <a:gd name="connsiteY1" fmla="*/ 316557 h 606722"/>
              <a:gd name="connsiteX2" fmla="*/ 356638 w 554715"/>
              <a:gd name="connsiteY2" fmla="*/ 336287 h 606722"/>
              <a:gd name="connsiteX3" fmla="*/ 356638 w 554715"/>
              <a:gd name="connsiteY3" fmla="*/ 586904 h 606722"/>
              <a:gd name="connsiteX4" fmla="*/ 336784 w 554715"/>
              <a:gd name="connsiteY4" fmla="*/ 606722 h 606722"/>
              <a:gd name="connsiteX5" fmla="*/ 217930 w 554715"/>
              <a:gd name="connsiteY5" fmla="*/ 606722 h 606722"/>
              <a:gd name="connsiteX6" fmla="*/ 198077 w 554715"/>
              <a:gd name="connsiteY6" fmla="*/ 586904 h 606722"/>
              <a:gd name="connsiteX7" fmla="*/ 198077 w 554715"/>
              <a:gd name="connsiteY7" fmla="*/ 336287 h 606722"/>
              <a:gd name="connsiteX8" fmla="*/ 217930 w 554715"/>
              <a:gd name="connsiteY8" fmla="*/ 316557 h 606722"/>
              <a:gd name="connsiteX9" fmla="*/ 416070 w 554715"/>
              <a:gd name="connsiteY9" fmla="*/ 158278 h 606722"/>
              <a:gd name="connsiteX10" fmla="*/ 534871 w 554715"/>
              <a:gd name="connsiteY10" fmla="*/ 158278 h 606722"/>
              <a:gd name="connsiteX11" fmla="*/ 554715 w 554715"/>
              <a:gd name="connsiteY11" fmla="*/ 178008 h 606722"/>
              <a:gd name="connsiteX12" fmla="*/ 554715 w 554715"/>
              <a:gd name="connsiteY12" fmla="*/ 586904 h 606722"/>
              <a:gd name="connsiteX13" fmla="*/ 534871 w 554715"/>
              <a:gd name="connsiteY13" fmla="*/ 606722 h 606722"/>
              <a:gd name="connsiteX14" fmla="*/ 416070 w 554715"/>
              <a:gd name="connsiteY14" fmla="*/ 606722 h 606722"/>
              <a:gd name="connsiteX15" fmla="*/ 396225 w 554715"/>
              <a:gd name="connsiteY15" fmla="*/ 586904 h 606722"/>
              <a:gd name="connsiteX16" fmla="*/ 396225 w 554715"/>
              <a:gd name="connsiteY16" fmla="*/ 178008 h 606722"/>
              <a:gd name="connsiteX17" fmla="*/ 416070 w 554715"/>
              <a:gd name="connsiteY17" fmla="*/ 158278 h 606722"/>
              <a:gd name="connsiteX18" fmla="*/ 19755 w 554715"/>
              <a:gd name="connsiteY18" fmla="*/ 0 h 606722"/>
              <a:gd name="connsiteX19" fmla="*/ 138645 w 554715"/>
              <a:gd name="connsiteY19" fmla="*/ 0 h 606722"/>
              <a:gd name="connsiteX20" fmla="*/ 158490 w 554715"/>
              <a:gd name="connsiteY20" fmla="*/ 19818 h 606722"/>
              <a:gd name="connsiteX21" fmla="*/ 158490 w 554715"/>
              <a:gd name="connsiteY21" fmla="*/ 586904 h 606722"/>
              <a:gd name="connsiteX22" fmla="*/ 138645 w 554715"/>
              <a:gd name="connsiteY22" fmla="*/ 606722 h 606722"/>
              <a:gd name="connsiteX23" fmla="*/ 19755 w 554715"/>
              <a:gd name="connsiteY23" fmla="*/ 606722 h 606722"/>
              <a:gd name="connsiteX24" fmla="*/ 0 w 554715"/>
              <a:gd name="connsiteY24" fmla="*/ 586904 h 606722"/>
              <a:gd name="connsiteX25" fmla="*/ 0 w 554715"/>
              <a:gd name="connsiteY25" fmla="*/ 19818 h 606722"/>
              <a:gd name="connsiteX26" fmla="*/ 19755 w 554715"/>
              <a:gd name="connsiteY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4715" h="606722">
                <a:moveTo>
                  <a:pt x="217930" y="316557"/>
                </a:moveTo>
                <a:lnTo>
                  <a:pt x="336784" y="316557"/>
                </a:lnTo>
                <a:cubicBezTo>
                  <a:pt x="347735" y="316557"/>
                  <a:pt x="356638" y="325356"/>
                  <a:pt x="356638" y="336287"/>
                </a:cubicBezTo>
                <a:lnTo>
                  <a:pt x="356638" y="586904"/>
                </a:lnTo>
                <a:cubicBezTo>
                  <a:pt x="356638" y="597835"/>
                  <a:pt x="347735" y="606722"/>
                  <a:pt x="336784" y="606722"/>
                </a:cubicBezTo>
                <a:lnTo>
                  <a:pt x="217930" y="606722"/>
                </a:lnTo>
                <a:cubicBezTo>
                  <a:pt x="206980" y="606722"/>
                  <a:pt x="198077" y="597835"/>
                  <a:pt x="198077" y="586904"/>
                </a:cubicBezTo>
                <a:lnTo>
                  <a:pt x="198077" y="336287"/>
                </a:lnTo>
                <a:cubicBezTo>
                  <a:pt x="198077" y="325356"/>
                  <a:pt x="206980" y="316557"/>
                  <a:pt x="217930" y="316557"/>
                </a:cubicBezTo>
                <a:close/>
                <a:moveTo>
                  <a:pt x="416070" y="158278"/>
                </a:moveTo>
                <a:lnTo>
                  <a:pt x="534871" y="158278"/>
                </a:lnTo>
                <a:cubicBezTo>
                  <a:pt x="545816" y="158278"/>
                  <a:pt x="554715" y="167165"/>
                  <a:pt x="554715" y="178008"/>
                </a:cubicBezTo>
                <a:lnTo>
                  <a:pt x="554715" y="586904"/>
                </a:lnTo>
                <a:cubicBezTo>
                  <a:pt x="554715" y="597835"/>
                  <a:pt x="545816" y="606722"/>
                  <a:pt x="534871" y="606722"/>
                </a:cubicBezTo>
                <a:lnTo>
                  <a:pt x="416070" y="606722"/>
                </a:lnTo>
                <a:cubicBezTo>
                  <a:pt x="405124" y="606722"/>
                  <a:pt x="396225" y="597835"/>
                  <a:pt x="396225" y="586904"/>
                </a:cubicBezTo>
                <a:lnTo>
                  <a:pt x="396225" y="178008"/>
                </a:lnTo>
                <a:cubicBezTo>
                  <a:pt x="396225" y="167165"/>
                  <a:pt x="405124" y="158278"/>
                  <a:pt x="416070" y="158278"/>
                </a:cubicBezTo>
                <a:close/>
                <a:moveTo>
                  <a:pt x="19755" y="0"/>
                </a:moveTo>
                <a:lnTo>
                  <a:pt x="138645" y="0"/>
                </a:lnTo>
                <a:cubicBezTo>
                  <a:pt x="149591" y="0"/>
                  <a:pt x="158490" y="8887"/>
                  <a:pt x="158490" y="19818"/>
                </a:cubicBezTo>
                <a:lnTo>
                  <a:pt x="158490" y="586904"/>
                </a:lnTo>
                <a:cubicBezTo>
                  <a:pt x="158490" y="597835"/>
                  <a:pt x="149591" y="606722"/>
                  <a:pt x="138645" y="606722"/>
                </a:cubicBezTo>
                <a:lnTo>
                  <a:pt x="19755" y="606722"/>
                </a:lnTo>
                <a:cubicBezTo>
                  <a:pt x="8899" y="606722"/>
                  <a:pt x="0" y="597835"/>
                  <a:pt x="0" y="586904"/>
                </a:cubicBezTo>
                <a:lnTo>
                  <a:pt x="0" y="19818"/>
                </a:lnTo>
                <a:cubicBezTo>
                  <a:pt x="0" y="8887"/>
                  <a:pt x="8899" y="0"/>
                  <a:pt x="19755" y="0"/>
                </a:cubicBezTo>
                <a:close/>
              </a:path>
            </a:pathLst>
          </a:custGeom>
          <a:solidFill>
            <a:schemeClr val="bg1"/>
          </a:solidFill>
          <a:ln>
            <a:noFill/>
          </a:ln>
        </p:spPr>
        <p:txBody>
          <a:bodyPr/>
          <a:lstStyle/>
          <a:p>
            <a:endParaRPr lang="zh-CN" altLang="en-US"/>
          </a:p>
        </p:txBody>
      </p:sp>
      <p:grpSp>
        <p:nvGrpSpPr>
          <p:cNvPr id="53" name="组合 52"/>
          <p:cNvGrpSpPr/>
          <p:nvPr/>
        </p:nvGrpSpPr>
        <p:grpSpPr>
          <a:xfrm>
            <a:off x="5822520" y="1621325"/>
            <a:ext cx="528037" cy="542543"/>
            <a:chOff x="8910476" y="1067822"/>
            <a:chExt cx="528037" cy="542543"/>
          </a:xfrm>
        </p:grpSpPr>
        <p:sp>
          <p:nvSpPr>
            <p:cNvPr id="50" name="Freeform 5"/>
            <p:cNvSpPr/>
            <p:nvPr/>
          </p:nvSpPr>
          <p:spPr>
            <a:xfrm>
              <a:off x="9170503" y="1316298"/>
              <a:ext cx="268010" cy="29406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40" h="1140">
                  <a:moveTo>
                    <a:pt x="914" y="483"/>
                  </a:moveTo>
                  <a:lnTo>
                    <a:pt x="914" y="483"/>
                  </a:lnTo>
                  <a:cubicBezTo>
                    <a:pt x="583" y="139"/>
                    <a:pt x="583" y="139"/>
                    <a:pt x="583" y="139"/>
                  </a:cubicBezTo>
                  <a:cubicBezTo>
                    <a:pt x="450" y="6"/>
                    <a:pt x="238" y="0"/>
                    <a:pt x="106" y="126"/>
                  </a:cubicBezTo>
                  <a:cubicBezTo>
                    <a:pt x="6" y="225"/>
                    <a:pt x="6" y="225"/>
                    <a:pt x="6" y="225"/>
                  </a:cubicBezTo>
                  <a:cubicBezTo>
                    <a:pt x="6" y="225"/>
                    <a:pt x="6" y="225"/>
                    <a:pt x="0" y="225"/>
                  </a:cubicBezTo>
                  <a:cubicBezTo>
                    <a:pt x="146" y="377"/>
                    <a:pt x="146" y="377"/>
                    <a:pt x="146" y="377"/>
                  </a:cubicBezTo>
                  <a:cubicBezTo>
                    <a:pt x="146" y="377"/>
                    <a:pt x="146" y="377"/>
                    <a:pt x="152" y="377"/>
                  </a:cubicBezTo>
                  <a:cubicBezTo>
                    <a:pt x="252" y="278"/>
                    <a:pt x="252" y="278"/>
                    <a:pt x="252" y="278"/>
                  </a:cubicBezTo>
                  <a:cubicBezTo>
                    <a:pt x="305" y="232"/>
                    <a:pt x="384" y="232"/>
                    <a:pt x="430" y="285"/>
                  </a:cubicBezTo>
                  <a:cubicBezTo>
                    <a:pt x="761" y="629"/>
                    <a:pt x="761" y="629"/>
                    <a:pt x="761" y="629"/>
                  </a:cubicBezTo>
                  <a:cubicBezTo>
                    <a:pt x="808" y="675"/>
                    <a:pt x="808" y="755"/>
                    <a:pt x="761" y="808"/>
                  </a:cubicBezTo>
                  <a:cubicBezTo>
                    <a:pt x="702" y="861"/>
                    <a:pt x="702" y="861"/>
                    <a:pt x="702" y="861"/>
                  </a:cubicBezTo>
                  <a:cubicBezTo>
                    <a:pt x="655" y="907"/>
                    <a:pt x="569" y="907"/>
                    <a:pt x="523" y="854"/>
                  </a:cubicBezTo>
                  <a:cubicBezTo>
                    <a:pt x="377" y="702"/>
                    <a:pt x="377" y="702"/>
                    <a:pt x="377" y="702"/>
                  </a:cubicBezTo>
                  <a:cubicBezTo>
                    <a:pt x="305" y="741"/>
                    <a:pt x="225" y="761"/>
                    <a:pt x="146" y="761"/>
                  </a:cubicBezTo>
                  <a:cubicBezTo>
                    <a:pt x="371" y="1000"/>
                    <a:pt x="371" y="1000"/>
                    <a:pt x="371" y="1000"/>
                  </a:cubicBezTo>
                  <a:cubicBezTo>
                    <a:pt x="503" y="1132"/>
                    <a:pt x="715" y="1139"/>
                    <a:pt x="847" y="1006"/>
                  </a:cubicBezTo>
                  <a:cubicBezTo>
                    <a:pt x="900" y="953"/>
                    <a:pt x="900" y="953"/>
                    <a:pt x="900" y="953"/>
                  </a:cubicBezTo>
                  <a:cubicBezTo>
                    <a:pt x="1033" y="827"/>
                    <a:pt x="1039" y="616"/>
                    <a:pt x="914" y="483"/>
                  </a:cubicBezTo>
                  <a:close/>
                  <a:moveTo>
                    <a:pt x="914" y="483"/>
                  </a:moveTo>
                  <a:lnTo>
                    <a:pt x="914" y="483"/>
                  </a:lnTo>
                  <a:close/>
                </a:path>
              </a:pathLst>
            </a:custGeom>
            <a:solidFill>
              <a:schemeClr val="bg1"/>
            </a:solidFill>
            <a:ln w="9525">
              <a:noFill/>
            </a:ln>
          </p:spPr>
          <p:txBody>
            <a:bodyPr/>
            <a:lstStyle/>
            <a:p>
              <a:endParaRPr lang="zh-CN" altLang="en-US" sz="900"/>
            </a:p>
          </p:txBody>
        </p:sp>
        <p:sp>
          <p:nvSpPr>
            <p:cNvPr id="51" name="Freeform 6"/>
            <p:cNvSpPr/>
            <p:nvPr/>
          </p:nvSpPr>
          <p:spPr>
            <a:xfrm>
              <a:off x="8910476" y="1067822"/>
              <a:ext cx="290820" cy="27241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27" h="1060">
                  <a:moveTo>
                    <a:pt x="278" y="337"/>
                  </a:moveTo>
                  <a:lnTo>
                    <a:pt x="278" y="337"/>
                  </a:lnTo>
                  <a:cubicBezTo>
                    <a:pt x="338" y="278"/>
                    <a:pt x="338" y="278"/>
                    <a:pt x="338" y="278"/>
                  </a:cubicBezTo>
                  <a:cubicBezTo>
                    <a:pt x="384" y="231"/>
                    <a:pt x="470" y="231"/>
                    <a:pt x="517" y="284"/>
                  </a:cubicBezTo>
                  <a:cubicBezTo>
                    <a:pt x="848" y="629"/>
                    <a:pt x="848" y="629"/>
                    <a:pt x="848" y="629"/>
                  </a:cubicBezTo>
                  <a:cubicBezTo>
                    <a:pt x="894" y="682"/>
                    <a:pt x="894" y="761"/>
                    <a:pt x="848" y="807"/>
                  </a:cubicBezTo>
                  <a:cubicBezTo>
                    <a:pt x="742" y="907"/>
                    <a:pt x="742" y="907"/>
                    <a:pt x="742" y="907"/>
                  </a:cubicBezTo>
                  <a:cubicBezTo>
                    <a:pt x="888" y="1059"/>
                    <a:pt x="888" y="1059"/>
                    <a:pt x="888" y="1059"/>
                  </a:cubicBezTo>
                  <a:cubicBezTo>
                    <a:pt x="888" y="1059"/>
                    <a:pt x="888" y="1059"/>
                    <a:pt x="888" y="1053"/>
                  </a:cubicBezTo>
                  <a:cubicBezTo>
                    <a:pt x="987" y="960"/>
                    <a:pt x="987" y="960"/>
                    <a:pt x="987" y="960"/>
                  </a:cubicBezTo>
                  <a:cubicBezTo>
                    <a:pt x="1119" y="827"/>
                    <a:pt x="1126" y="615"/>
                    <a:pt x="1000" y="483"/>
                  </a:cubicBezTo>
                  <a:cubicBezTo>
                    <a:pt x="669" y="139"/>
                    <a:pt x="669" y="139"/>
                    <a:pt x="669" y="139"/>
                  </a:cubicBezTo>
                  <a:cubicBezTo>
                    <a:pt x="537" y="6"/>
                    <a:pt x="325" y="0"/>
                    <a:pt x="192" y="132"/>
                  </a:cubicBezTo>
                  <a:cubicBezTo>
                    <a:pt x="139" y="185"/>
                    <a:pt x="139" y="185"/>
                    <a:pt x="139" y="185"/>
                  </a:cubicBezTo>
                  <a:cubicBezTo>
                    <a:pt x="7" y="311"/>
                    <a:pt x="0" y="523"/>
                    <a:pt x="126" y="655"/>
                  </a:cubicBezTo>
                  <a:cubicBezTo>
                    <a:pt x="358" y="900"/>
                    <a:pt x="358" y="900"/>
                    <a:pt x="358" y="900"/>
                  </a:cubicBezTo>
                  <a:cubicBezTo>
                    <a:pt x="358" y="814"/>
                    <a:pt x="384" y="735"/>
                    <a:pt x="424" y="668"/>
                  </a:cubicBezTo>
                  <a:cubicBezTo>
                    <a:pt x="278" y="516"/>
                    <a:pt x="278" y="516"/>
                    <a:pt x="278" y="516"/>
                  </a:cubicBezTo>
                  <a:cubicBezTo>
                    <a:pt x="232" y="463"/>
                    <a:pt x="232" y="384"/>
                    <a:pt x="278" y="337"/>
                  </a:cubicBezTo>
                  <a:close/>
                  <a:moveTo>
                    <a:pt x="278" y="337"/>
                  </a:moveTo>
                  <a:lnTo>
                    <a:pt x="278" y="337"/>
                  </a:lnTo>
                  <a:close/>
                </a:path>
              </a:pathLst>
            </a:custGeom>
            <a:solidFill>
              <a:schemeClr val="bg1"/>
            </a:solidFill>
            <a:ln w="9525">
              <a:noFill/>
            </a:ln>
          </p:spPr>
          <p:txBody>
            <a:bodyPr/>
            <a:lstStyle/>
            <a:p>
              <a:endParaRPr lang="zh-CN" altLang="en-US" sz="900"/>
            </a:p>
          </p:txBody>
        </p:sp>
        <p:sp>
          <p:nvSpPr>
            <p:cNvPr id="52" name="Freeform 7"/>
            <p:cNvSpPr/>
            <p:nvPr/>
          </p:nvSpPr>
          <p:spPr>
            <a:xfrm>
              <a:off x="9019961" y="1217136"/>
              <a:ext cx="268010" cy="27583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41" h="1073">
                  <a:moveTo>
                    <a:pt x="1040" y="841"/>
                  </a:moveTo>
                  <a:lnTo>
                    <a:pt x="1040" y="841"/>
                  </a:lnTo>
                  <a:cubicBezTo>
                    <a:pt x="894" y="695"/>
                    <a:pt x="894" y="695"/>
                    <a:pt x="894" y="695"/>
                  </a:cubicBezTo>
                  <a:cubicBezTo>
                    <a:pt x="788" y="794"/>
                    <a:pt x="788" y="794"/>
                    <a:pt x="788" y="794"/>
                  </a:cubicBezTo>
                  <a:cubicBezTo>
                    <a:pt x="742" y="841"/>
                    <a:pt x="662" y="841"/>
                    <a:pt x="609" y="788"/>
                  </a:cubicBezTo>
                  <a:cubicBezTo>
                    <a:pt x="278" y="443"/>
                    <a:pt x="278" y="443"/>
                    <a:pt x="278" y="443"/>
                  </a:cubicBezTo>
                  <a:cubicBezTo>
                    <a:pt x="232" y="397"/>
                    <a:pt x="232" y="318"/>
                    <a:pt x="285" y="265"/>
                  </a:cubicBezTo>
                  <a:cubicBezTo>
                    <a:pt x="404" y="152"/>
                    <a:pt x="404" y="152"/>
                    <a:pt x="404" y="152"/>
                  </a:cubicBezTo>
                  <a:cubicBezTo>
                    <a:pt x="258" y="0"/>
                    <a:pt x="258" y="0"/>
                    <a:pt x="258" y="0"/>
                  </a:cubicBezTo>
                  <a:cubicBezTo>
                    <a:pt x="139" y="119"/>
                    <a:pt x="139" y="119"/>
                    <a:pt x="139" y="119"/>
                  </a:cubicBezTo>
                  <a:cubicBezTo>
                    <a:pt x="7" y="245"/>
                    <a:pt x="0" y="457"/>
                    <a:pt x="126" y="589"/>
                  </a:cubicBezTo>
                  <a:cubicBezTo>
                    <a:pt x="464" y="933"/>
                    <a:pt x="464" y="933"/>
                    <a:pt x="464" y="933"/>
                  </a:cubicBezTo>
                  <a:cubicBezTo>
                    <a:pt x="589" y="1066"/>
                    <a:pt x="801" y="1072"/>
                    <a:pt x="934" y="947"/>
                  </a:cubicBezTo>
                  <a:lnTo>
                    <a:pt x="1040" y="841"/>
                  </a:lnTo>
                  <a:close/>
                  <a:moveTo>
                    <a:pt x="1040" y="841"/>
                  </a:moveTo>
                  <a:lnTo>
                    <a:pt x="1040" y="841"/>
                  </a:lnTo>
                  <a:close/>
                </a:path>
              </a:pathLst>
            </a:custGeom>
            <a:solidFill>
              <a:schemeClr val="bg1"/>
            </a:solidFill>
            <a:ln w="9525">
              <a:noFill/>
            </a:ln>
          </p:spPr>
          <p:txBody>
            <a:bodyPr/>
            <a:lstStyle/>
            <a:p>
              <a:endParaRPr lang="zh-CN" altLang="en-US" sz="900"/>
            </a:p>
          </p:txBody>
        </p:sp>
      </p:grpSp>
      <p:grpSp>
        <p:nvGrpSpPr>
          <p:cNvPr id="36" name="组合 35"/>
          <p:cNvGrpSpPr/>
          <p:nvPr/>
        </p:nvGrpSpPr>
        <p:grpSpPr>
          <a:xfrm>
            <a:off x="1060553" y="2581251"/>
            <a:ext cx="3095625" cy="3181350"/>
            <a:chOff x="894202" y="2801429"/>
            <a:chExt cx="3095625" cy="3181350"/>
          </a:xfrm>
        </p:grpSpPr>
        <p:sp>
          <p:nvSpPr>
            <p:cNvPr id="30" name="矩形 29"/>
            <p:cNvSpPr/>
            <p:nvPr/>
          </p:nvSpPr>
          <p:spPr>
            <a:xfrm>
              <a:off x="1030092" y="2801429"/>
              <a:ext cx="2749471" cy="460375"/>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用户为中心</a:t>
              </a:r>
            </a:p>
          </p:txBody>
        </p:sp>
        <p:sp>
          <p:nvSpPr>
            <p:cNvPr id="32" name="矩形 31"/>
            <p:cNvSpPr/>
            <p:nvPr/>
          </p:nvSpPr>
          <p:spPr>
            <a:xfrm>
              <a:off x="894202" y="3317684"/>
              <a:ext cx="3095625" cy="2665095"/>
            </a:xfrm>
            <a:prstGeom prst="rect">
              <a:avLst/>
            </a:prstGeom>
          </p:spPr>
          <p:txBody>
            <a:bodyPr wrap="square">
              <a:noAutofit/>
            </a:bodyPr>
            <a:lstStyle/>
            <a:p>
              <a:pPr indent="0">
                <a:lnSpc>
                  <a:spcPct val="150000"/>
                </a:lnSpc>
                <a:spcBef>
                  <a:spcPct val="20000"/>
                </a:spcBef>
                <a:buFont typeface="Arial" panose="020B0604020202020204" pitchFamily="34" charset="0"/>
                <a:buNone/>
              </a:pPr>
              <a:r>
                <a:rPr lang="zh-CN" altLang="en-US" sz="1600" kern="0" dirty="0">
                  <a:solidFill>
                    <a:prstClr val="black">
                      <a:lumMod val="95000"/>
                      <a:lumOff val="5000"/>
                    </a:prstClr>
                  </a:solidFill>
                  <a:latin typeface="微软雅黑" panose="020B0503020204020204" pitchFamily="34" charset="-122"/>
                  <a:ea typeface="微软雅黑" panose="020B0503020204020204" pitchFamily="34" charset="-122"/>
                  <a:sym typeface="+mn-ea"/>
                </a:rPr>
                <a:t>用户测试能够通过直接与用户互动，深入了解用户的需求、偏好和行为模式，从而有效地</a:t>
              </a:r>
              <a:r>
                <a:rPr lang="zh-CN" altLang="en-US" sz="1600" b="1" kern="0" dirty="0">
                  <a:solidFill>
                    <a:prstClr val="black">
                      <a:lumMod val="95000"/>
                      <a:lumOff val="5000"/>
                    </a:prstClr>
                  </a:solidFill>
                  <a:latin typeface="微软雅黑" panose="020B0503020204020204" pitchFamily="34" charset="-122"/>
                  <a:ea typeface="微软雅黑" panose="020B0503020204020204" pitchFamily="34" charset="-122"/>
                  <a:sym typeface="+mn-ea"/>
                </a:rPr>
                <a:t>将用户放在产品设计的核心位置。</a:t>
              </a:r>
            </a:p>
            <a:p>
              <a:pPr indent="0">
                <a:lnSpc>
                  <a:spcPct val="150000"/>
                </a:lnSpc>
                <a:spcBef>
                  <a:spcPct val="20000"/>
                </a:spcBef>
                <a:buFont typeface="Arial" panose="020B0604020202020204" pitchFamily="34" charset="0"/>
                <a:buNone/>
              </a:pPr>
              <a:r>
                <a:rPr lang="zh-CN" altLang="en-US" sz="1600" kern="0" dirty="0">
                  <a:solidFill>
                    <a:prstClr val="black">
                      <a:lumMod val="95000"/>
                      <a:lumOff val="5000"/>
                    </a:prstClr>
                  </a:solidFill>
                  <a:latin typeface="微软雅黑" panose="020B0503020204020204" pitchFamily="34" charset="-122"/>
                  <a:ea typeface="微软雅黑" panose="020B0503020204020204" pitchFamily="34" charset="-122"/>
                  <a:sym typeface="+mn-ea"/>
                </a:rPr>
                <a:t>这种用户导向的设计方法有助于确保产品能够</a:t>
              </a:r>
              <a:r>
                <a:rPr lang="zh-CN" altLang="en-US" sz="1600" b="1" kern="0" dirty="0">
                  <a:solidFill>
                    <a:prstClr val="black">
                      <a:lumMod val="95000"/>
                      <a:lumOff val="5000"/>
                    </a:prstClr>
                  </a:solidFill>
                  <a:latin typeface="微软雅黑" panose="020B0503020204020204" pitchFamily="34" charset="-122"/>
                  <a:ea typeface="微软雅黑" panose="020B0503020204020204" pitchFamily="34" charset="-122"/>
                  <a:sym typeface="+mn-ea"/>
                </a:rPr>
                <a:t>真正解决用户的问题并提供更好的用户体验。</a:t>
              </a:r>
              <a:endParaRPr lang="zh-CN" altLang="en-US" sz="1600" dirty="0"/>
            </a:p>
          </p:txBody>
        </p:sp>
        <p:cxnSp>
          <p:nvCxnSpPr>
            <p:cNvPr id="34" name="直接连接符 33"/>
            <p:cNvCxnSpPr/>
            <p:nvPr/>
          </p:nvCxnSpPr>
          <p:spPr>
            <a:xfrm>
              <a:off x="2188827" y="3376152"/>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4661603" y="2581045"/>
            <a:ext cx="2908935" cy="3742055"/>
            <a:chOff x="1030092" y="2801429"/>
            <a:chExt cx="2908851" cy="3742385"/>
          </a:xfrm>
        </p:grpSpPr>
        <p:sp>
          <p:nvSpPr>
            <p:cNvPr id="60" name="矩形 59"/>
            <p:cNvSpPr/>
            <p:nvPr/>
          </p:nvSpPr>
          <p:spPr>
            <a:xfrm>
              <a:off x="1030092" y="2801429"/>
              <a:ext cx="2749471" cy="460416"/>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真实环境下的反馈</a:t>
              </a:r>
            </a:p>
          </p:txBody>
        </p:sp>
        <p:sp>
          <p:nvSpPr>
            <p:cNvPr id="61" name="矩形 60"/>
            <p:cNvSpPr/>
            <p:nvPr/>
          </p:nvSpPr>
          <p:spPr>
            <a:xfrm>
              <a:off x="1047871" y="3428864"/>
              <a:ext cx="2891072" cy="3114950"/>
            </a:xfrm>
            <a:prstGeom prst="rect">
              <a:avLst/>
            </a:prstGeom>
          </p:spPr>
          <p:txBody>
            <a:bodyPr wrap="square">
              <a:noAutofit/>
            </a:bodyPr>
            <a:lstStyle/>
            <a:p>
              <a:pPr indent="0">
                <a:lnSpc>
                  <a:spcPct val="150000"/>
                </a:lnSpc>
                <a:spcBef>
                  <a:spcPct val="20000"/>
                </a:spcBef>
                <a:buFont typeface="Arial" panose="020B0604020202020204" pitchFamily="34" charset="0"/>
                <a:buNone/>
              </a:pPr>
              <a:r>
                <a:rPr lang="zh-CN" altLang="en-US" sz="1600" kern="0" dirty="0">
                  <a:solidFill>
                    <a:prstClr val="black">
                      <a:lumMod val="95000"/>
                      <a:lumOff val="5000"/>
                    </a:prstClr>
                  </a:solidFill>
                  <a:latin typeface="微软雅黑" panose="020B0503020204020204" pitchFamily="34" charset="-122"/>
                  <a:ea typeface="微软雅黑" panose="020B0503020204020204" pitchFamily="34" charset="-122"/>
                  <a:sym typeface="+mn-ea"/>
                </a:rPr>
                <a:t>通过在真实环境中进行测试，用户可以在他们</a:t>
              </a:r>
              <a:r>
                <a:rPr lang="zh-CN" altLang="en-US" sz="1600" b="1" kern="0" dirty="0">
                  <a:solidFill>
                    <a:prstClr val="black">
                      <a:lumMod val="95000"/>
                      <a:lumOff val="5000"/>
                    </a:prstClr>
                  </a:solidFill>
                  <a:latin typeface="微软雅黑" panose="020B0503020204020204" pitchFamily="34" charset="-122"/>
                  <a:ea typeface="微软雅黑" panose="020B0503020204020204" pitchFamily="34" charset="-122"/>
                  <a:sym typeface="+mn-ea"/>
                </a:rPr>
                <a:t>通常使用产品的场景中提供反馈。</a:t>
              </a:r>
              <a:endParaRPr lang="zh-CN" altLang="en-US" sz="1600" kern="0" dirty="0">
                <a:solidFill>
                  <a:prstClr val="black">
                    <a:lumMod val="95000"/>
                    <a:lumOff val="5000"/>
                  </a:prstClr>
                </a:solidFill>
                <a:latin typeface="微软雅黑" panose="020B0503020204020204" pitchFamily="34" charset="-122"/>
                <a:ea typeface="微软雅黑" panose="020B0503020204020204" pitchFamily="34" charset="-122"/>
              </a:endParaRPr>
            </a:p>
            <a:p>
              <a:pPr indent="0">
                <a:lnSpc>
                  <a:spcPct val="150000"/>
                </a:lnSpc>
                <a:spcBef>
                  <a:spcPct val="20000"/>
                </a:spcBef>
                <a:buFont typeface="Arial" panose="020B0604020202020204" pitchFamily="34" charset="0"/>
                <a:buNone/>
              </a:pPr>
              <a:r>
                <a:rPr lang="zh-CN" altLang="en-US" sz="1600" kern="0" dirty="0">
                  <a:solidFill>
                    <a:prstClr val="black">
                      <a:lumMod val="95000"/>
                      <a:lumOff val="5000"/>
                    </a:prstClr>
                  </a:solidFill>
                  <a:latin typeface="微软雅黑" panose="020B0503020204020204" pitchFamily="34" charset="-122"/>
                  <a:ea typeface="微软雅黑" panose="020B0503020204020204" pitchFamily="34" charset="-122"/>
                  <a:sym typeface="+mn-ea"/>
                </a:rPr>
                <a:t>这种反馈更能反映出用户在日常使用中遇到的实际问题和体验，使团队能够更准确地理解用户需求，并据此调整产品设计。</a:t>
              </a:r>
              <a:endParaRPr lang="zh-CN" altLang="en-US" sz="1600" dirty="0"/>
            </a:p>
          </p:txBody>
        </p:sp>
        <p:cxnSp>
          <p:nvCxnSpPr>
            <p:cNvPr id="62" name="直接连接符 61"/>
            <p:cNvCxnSpPr/>
            <p:nvPr/>
          </p:nvCxnSpPr>
          <p:spPr>
            <a:xfrm>
              <a:off x="2188827" y="3376152"/>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8197918" y="2581045"/>
            <a:ext cx="2749550" cy="3757294"/>
            <a:chOff x="1030092" y="2801429"/>
            <a:chExt cx="2749471" cy="3757626"/>
          </a:xfrm>
        </p:grpSpPr>
        <p:sp>
          <p:nvSpPr>
            <p:cNvPr id="67" name="矩形 66"/>
            <p:cNvSpPr/>
            <p:nvPr/>
          </p:nvSpPr>
          <p:spPr>
            <a:xfrm>
              <a:off x="1030092" y="2801429"/>
              <a:ext cx="2749471" cy="460416"/>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更加贴近市场</a:t>
              </a:r>
            </a:p>
          </p:txBody>
        </p:sp>
        <p:sp>
          <p:nvSpPr>
            <p:cNvPr id="68" name="矩形 67"/>
            <p:cNvSpPr/>
            <p:nvPr/>
          </p:nvSpPr>
          <p:spPr>
            <a:xfrm>
              <a:off x="1172328" y="3428864"/>
              <a:ext cx="2607235" cy="3130191"/>
            </a:xfrm>
            <a:prstGeom prst="rect">
              <a:avLst/>
            </a:prstGeom>
          </p:spPr>
          <p:txBody>
            <a:bodyPr wrap="square">
              <a:noAutofit/>
            </a:bodyPr>
            <a:lstStyle/>
            <a:p>
              <a:pPr algn="just">
                <a:lnSpc>
                  <a:spcPct val="150000"/>
                </a:lnSpc>
              </a:pPr>
              <a:r>
                <a:rPr lang="zh-CN" altLang="en-US" sz="1600" kern="0" dirty="0">
                  <a:solidFill>
                    <a:prstClr val="black">
                      <a:lumMod val="95000"/>
                      <a:lumOff val="5000"/>
                    </a:prstClr>
                  </a:solidFill>
                  <a:latin typeface="微软雅黑" panose="020B0503020204020204" pitchFamily="34" charset="-122"/>
                  <a:ea typeface="微软雅黑" panose="020B0503020204020204" pitchFamily="34" charset="-122"/>
                  <a:sym typeface="+mn-ea"/>
                </a:rPr>
                <a:t>通过密切关注市场和用户的需求变化，产品团队能够及时</a:t>
              </a:r>
              <a:r>
                <a:rPr lang="zh-CN" altLang="en-US" sz="1600" b="1" kern="0" dirty="0">
                  <a:solidFill>
                    <a:prstClr val="black">
                      <a:lumMod val="95000"/>
                      <a:lumOff val="5000"/>
                    </a:prstClr>
                  </a:solidFill>
                  <a:latin typeface="微软雅黑" panose="020B0503020204020204" pitchFamily="34" charset="-122"/>
                  <a:ea typeface="微软雅黑" panose="020B0503020204020204" pitchFamily="34" charset="-122"/>
                  <a:sym typeface="+mn-ea"/>
                </a:rPr>
                <a:t>调整产品定位和功能特性</a:t>
              </a:r>
              <a:r>
                <a:rPr lang="zh-CN" altLang="en-US" sz="1600" kern="0" dirty="0">
                  <a:solidFill>
                    <a:prstClr val="black">
                      <a:lumMod val="95000"/>
                      <a:lumOff val="5000"/>
                    </a:prstClr>
                  </a:solidFill>
                  <a:latin typeface="微软雅黑" panose="020B0503020204020204" pitchFamily="34" charset="-122"/>
                  <a:ea typeface="微软雅黑" panose="020B0503020204020204" pitchFamily="34" charset="-122"/>
                  <a:sym typeface="+mn-ea"/>
                </a:rPr>
                <a:t>，保持产品与市场需求的高度契合。</a:t>
              </a:r>
              <a:endParaRPr lang="zh-CN" altLang="en-US" sz="1600" dirty="0"/>
            </a:p>
          </p:txBody>
        </p:sp>
        <p:cxnSp>
          <p:nvCxnSpPr>
            <p:cNvPr id="69" name="直接连接符 68"/>
            <p:cNvCxnSpPr/>
            <p:nvPr/>
          </p:nvCxnSpPr>
          <p:spPr>
            <a:xfrm>
              <a:off x="2188827" y="3376152"/>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71" name="矩形 70"/>
          <p:cNvSpPr/>
          <p:nvPr/>
        </p:nvSpPr>
        <p:spPr>
          <a:xfrm>
            <a:off x="1052865" y="435206"/>
            <a:ext cx="3416320"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rPr>
              <a:t>用户</a:t>
            </a: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测试的优点</a:t>
            </a:r>
          </a:p>
        </p:txBody>
      </p:sp>
      <p:sp>
        <p:nvSpPr>
          <p:cNvPr id="2" name="灯片编号占位符 4">
            <a:extLst>
              <a:ext uri="{FF2B5EF4-FFF2-40B4-BE49-F238E27FC236}">
                <a16:creationId xmlns:a16="http://schemas.microsoft.com/office/drawing/2014/main" id="{73E29957-A94B-291D-F78A-577F694074CE}"/>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30</a:t>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65810" y="1059180"/>
            <a:ext cx="9053830" cy="1276985"/>
          </a:xfrm>
          <a:prstGeom prst="rect">
            <a:avLst/>
          </a:prstGeom>
        </p:spPr>
        <p:txBody>
          <a:bodyPr wrap="none">
            <a:noAutofit/>
          </a:body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0" lang="zh-CN" altLang="en-US" sz="28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
        <p:nvSpPr>
          <p:cNvPr id="23" name="矩形 22"/>
          <p:cNvSpPr/>
          <p:nvPr/>
        </p:nvSpPr>
        <p:spPr>
          <a:xfrm>
            <a:off x="1152000" y="288000"/>
            <a:ext cx="3057247" cy="1249573"/>
          </a:xfrm>
          <a:prstGeom prst="rect">
            <a:avLst/>
          </a:prstGeom>
        </p:spPr>
        <p:txBody>
          <a:bodyPr wrap="none">
            <a:spAutoFit/>
          </a:bodyPr>
          <a:lstStyle/>
          <a:p>
            <a:pPr>
              <a:spcBef>
                <a:spcPct val="20000"/>
              </a:spcBef>
              <a:defRPr/>
            </a:pPr>
            <a:r>
              <a:rPr kumimoji="0" lang="zh-CN" altLang="en-US" sz="32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用户测试的优点</a:t>
            </a: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318770" y="5781675"/>
            <a:ext cx="11396345" cy="1004570"/>
          </a:xfrm>
          <a:prstGeom prst="rect">
            <a:avLst/>
          </a:prstGeom>
          <a:noFill/>
        </p:spPr>
        <p:txBody>
          <a:bodyPr wrap="square" rtlCol="0">
            <a:noAutofit/>
          </a:bodyPr>
          <a:lstStyle/>
          <a:p>
            <a:endParaRPr lang="zh-CN" altLang="en-US" sz="2400"/>
          </a:p>
        </p:txBody>
      </p:sp>
      <p:sp>
        <p:nvSpPr>
          <p:cNvPr id="3" name="Freeform 5">
            <a:extLst>
              <a:ext uri="{FF2B5EF4-FFF2-40B4-BE49-F238E27FC236}">
                <a16:creationId xmlns:a16="http://schemas.microsoft.com/office/drawing/2014/main" id="{D52F4376-4D0E-6ABF-793D-70E0D3AF549C}"/>
              </a:ext>
            </a:extLst>
          </p:cNvPr>
          <p:cNvSpPr>
            <a:spLocks/>
          </p:cNvSpPr>
          <p:nvPr/>
        </p:nvSpPr>
        <p:spPr bwMode="auto">
          <a:xfrm>
            <a:off x="393004" y="2393060"/>
            <a:ext cx="2825120" cy="25471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467F"/>
          </a:soli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思源黑体 CN Medium" panose="020B0600000000000000" pitchFamily="34" charset="-122"/>
              <a:ea typeface="思源黑体 CN Medium" panose="020B0600000000000000" pitchFamily="34" charset="-122"/>
            </a:endParaRPr>
          </a:p>
        </p:txBody>
      </p:sp>
      <p:sp>
        <p:nvSpPr>
          <p:cNvPr id="4" name="圆角矩形 3">
            <a:extLst>
              <a:ext uri="{FF2B5EF4-FFF2-40B4-BE49-F238E27FC236}">
                <a16:creationId xmlns:a16="http://schemas.microsoft.com/office/drawing/2014/main" id="{D81B1FE3-B9CB-D223-41F6-21041869FB0A}"/>
              </a:ext>
            </a:extLst>
          </p:cNvPr>
          <p:cNvSpPr/>
          <p:nvPr/>
        </p:nvSpPr>
        <p:spPr>
          <a:xfrm>
            <a:off x="4518781" y="815844"/>
            <a:ext cx="6929215" cy="759848"/>
          </a:xfrm>
          <a:prstGeom prst="roundRect">
            <a:avLst>
              <a:gd name="adj" fmla="val 50000"/>
            </a:avLst>
          </a:prstGeom>
          <a:solidFill>
            <a:schemeClr val="accent1">
              <a:lumMod val="50000"/>
            </a:schemeClr>
          </a:soli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思源黑体 CN Medium" panose="020B0600000000000000" pitchFamily="34" charset="-122"/>
              <a:ea typeface="思源黑体 CN Medium" panose="020B0600000000000000" pitchFamily="34" charset="-122"/>
            </a:endParaRPr>
          </a:p>
        </p:txBody>
      </p:sp>
      <p:sp>
        <p:nvSpPr>
          <p:cNvPr id="5" name="Freeform 5">
            <a:extLst>
              <a:ext uri="{FF2B5EF4-FFF2-40B4-BE49-F238E27FC236}">
                <a16:creationId xmlns:a16="http://schemas.microsoft.com/office/drawing/2014/main" id="{2B2482B4-3690-4D6F-1BFF-ADC0AF05E211}"/>
              </a:ext>
            </a:extLst>
          </p:cNvPr>
          <p:cNvSpPr>
            <a:spLocks/>
          </p:cNvSpPr>
          <p:nvPr/>
        </p:nvSpPr>
        <p:spPr bwMode="auto">
          <a:xfrm>
            <a:off x="3432692" y="1159172"/>
            <a:ext cx="921060" cy="5315593"/>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 name="圆角矩形 5">
            <a:extLst>
              <a:ext uri="{FF2B5EF4-FFF2-40B4-BE49-F238E27FC236}">
                <a16:creationId xmlns:a16="http://schemas.microsoft.com/office/drawing/2014/main" id="{93EF0E19-2F75-1FAF-BDC7-81F162D3B0B6}"/>
              </a:ext>
            </a:extLst>
          </p:cNvPr>
          <p:cNvSpPr/>
          <p:nvPr/>
        </p:nvSpPr>
        <p:spPr>
          <a:xfrm>
            <a:off x="4528407" y="2051280"/>
            <a:ext cx="6929215" cy="1004570"/>
          </a:xfrm>
          <a:prstGeom prst="roundRect">
            <a:avLst>
              <a:gd name="adj" fmla="val 50000"/>
            </a:avLst>
          </a:prstGeom>
          <a:solidFill>
            <a:schemeClr val="accent1">
              <a:lumMod val="75000"/>
            </a:schemeClr>
          </a:soli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思源黑体 CN Medium" panose="020B0600000000000000" pitchFamily="34" charset="-122"/>
              <a:ea typeface="思源黑体 CN Medium" panose="020B0600000000000000" pitchFamily="34" charset="-122"/>
            </a:endParaRPr>
          </a:p>
        </p:txBody>
      </p:sp>
      <p:sp>
        <p:nvSpPr>
          <p:cNvPr id="7" name="圆角矩形 6">
            <a:extLst>
              <a:ext uri="{FF2B5EF4-FFF2-40B4-BE49-F238E27FC236}">
                <a16:creationId xmlns:a16="http://schemas.microsoft.com/office/drawing/2014/main" id="{8996982C-6783-EC0E-5939-F338A6D3E744}"/>
              </a:ext>
            </a:extLst>
          </p:cNvPr>
          <p:cNvSpPr/>
          <p:nvPr/>
        </p:nvSpPr>
        <p:spPr>
          <a:xfrm>
            <a:off x="4518781" y="3286715"/>
            <a:ext cx="6929215" cy="759848"/>
          </a:xfrm>
          <a:prstGeom prst="roundRect">
            <a:avLst>
              <a:gd name="adj" fmla="val 50000"/>
            </a:avLst>
          </a:prstGeom>
          <a:solidFill>
            <a:schemeClr val="accent1">
              <a:lumMod val="50000"/>
            </a:schemeClr>
          </a:soli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思源黑体 CN Medium" panose="020B0600000000000000" pitchFamily="34" charset="-122"/>
              <a:ea typeface="思源黑体 CN Medium" panose="020B0600000000000000" pitchFamily="34" charset="-122"/>
            </a:endParaRPr>
          </a:p>
        </p:txBody>
      </p:sp>
      <p:sp>
        <p:nvSpPr>
          <p:cNvPr id="8" name="圆角矩形 7">
            <a:extLst>
              <a:ext uri="{FF2B5EF4-FFF2-40B4-BE49-F238E27FC236}">
                <a16:creationId xmlns:a16="http://schemas.microsoft.com/office/drawing/2014/main" id="{F119C7C0-B071-3FD5-7FE5-FD38BC3AC845}"/>
              </a:ext>
            </a:extLst>
          </p:cNvPr>
          <p:cNvSpPr/>
          <p:nvPr/>
        </p:nvSpPr>
        <p:spPr>
          <a:xfrm>
            <a:off x="4518781" y="4522149"/>
            <a:ext cx="6929215" cy="759848"/>
          </a:xfrm>
          <a:prstGeom prst="roundRect">
            <a:avLst>
              <a:gd name="adj" fmla="val 50000"/>
            </a:avLst>
          </a:prstGeom>
          <a:solidFill>
            <a:schemeClr val="accent1">
              <a:lumMod val="75000"/>
            </a:schemeClr>
          </a:soli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思源黑体 CN Medium" panose="020B0600000000000000" pitchFamily="34" charset="-122"/>
              <a:ea typeface="思源黑体 CN Medium" panose="020B0600000000000000" pitchFamily="34" charset="-122"/>
            </a:endParaRPr>
          </a:p>
        </p:txBody>
      </p:sp>
      <p:sp>
        <p:nvSpPr>
          <p:cNvPr id="13" name="文本框 12">
            <a:extLst>
              <a:ext uri="{FF2B5EF4-FFF2-40B4-BE49-F238E27FC236}">
                <a16:creationId xmlns:a16="http://schemas.microsoft.com/office/drawing/2014/main" id="{487F3103-5BC3-EF97-1E60-55EACFD31B5E}"/>
              </a:ext>
            </a:extLst>
          </p:cNvPr>
          <p:cNvSpPr txBox="1"/>
          <p:nvPr/>
        </p:nvSpPr>
        <p:spPr>
          <a:xfrm flipH="1">
            <a:off x="709516" y="3286715"/>
            <a:ext cx="2150644" cy="954107"/>
          </a:xfrm>
          <a:prstGeom prst="rect">
            <a:avLst/>
          </a:prstGeom>
          <a:noFill/>
        </p:spPr>
        <p:txBody>
          <a:bodyPr wrap="square" rtlCol="0">
            <a:spAutoFit/>
          </a:bodyPr>
          <a:lstStyle/>
          <a:p>
            <a:pPr algn="ctr"/>
            <a:r>
              <a:rPr lang="zh-CN" altLang="en-US" sz="2800" dirty="0">
                <a:solidFill>
                  <a:schemeClr val="bg1"/>
                </a:solidFill>
                <a:latin typeface="思源黑体 CN Medium" panose="020B0600000000000000" pitchFamily="34" charset="-122"/>
                <a:ea typeface="思源黑体 CN Medium" panose="020B0600000000000000" pitchFamily="34" charset="-122"/>
              </a:rPr>
              <a:t>用户测试的优点</a:t>
            </a:r>
          </a:p>
        </p:txBody>
      </p:sp>
      <p:sp>
        <p:nvSpPr>
          <p:cNvPr id="14" name="文本框 13">
            <a:extLst>
              <a:ext uri="{FF2B5EF4-FFF2-40B4-BE49-F238E27FC236}">
                <a16:creationId xmlns:a16="http://schemas.microsoft.com/office/drawing/2014/main" id="{6A642589-F61A-D5A7-A742-33F71CD9AD14}"/>
              </a:ext>
            </a:extLst>
          </p:cNvPr>
          <p:cNvSpPr txBox="1"/>
          <p:nvPr/>
        </p:nvSpPr>
        <p:spPr>
          <a:xfrm flipH="1">
            <a:off x="4789170" y="906333"/>
            <a:ext cx="6424120" cy="461665"/>
          </a:xfrm>
          <a:prstGeom prst="rect">
            <a:avLst/>
          </a:prstGeom>
          <a:noFill/>
        </p:spPr>
        <p:txBody>
          <a:bodyPr wrap="square" rtlCol="0">
            <a:spAutoFit/>
          </a:bodyPr>
          <a:lstStyle/>
          <a:p>
            <a:r>
              <a:rPr lang="zh-CN" altLang="en-US" sz="2400" dirty="0">
                <a:solidFill>
                  <a:schemeClr val="bg1"/>
                </a:solidFill>
                <a:latin typeface="思源黑体 CN Medium" panose="020B0600000000000000" pitchFamily="34" charset="-122"/>
                <a:ea typeface="思源黑体 CN Medium" panose="020B0600000000000000" pitchFamily="34" charset="-122"/>
              </a:rPr>
              <a:t>使产品的可用性增强，用户易于使用</a:t>
            </a:r>
          </a:p>
        </p:txBody>
      </p:sp>
      <p:sp>
        <p:nvSpPr>
          <p:cNvPr id="15" name="文本框 14">
            <a:extLst>
              <a:ext uri="{FF2B5EF4-FFF2-40B4-BE49-F238E27FC236}">
                <a16:creationId xmlns:a16="http://schemas.microsoft.com/office/drawing/2014/main" id="{55345B4C-6EE1-9F62-2E00-80F6F0334002}"/>
              </a:ext>
            </a:extLst>
          </p:cNvPr>
          <p:cNvSpPr txBox="1"/>
          <p:nvPr/>
        </p:nvSpPr>
        <p:spPr>
          <a:xfrm flipH="1">
            <a:off x="4789170" y="2177559"/>
            <a:ext cx="6412690" cy="1200329"/>
          </a:xfrm>
          <a:prstGeom prst="rect">
            <a:avLst/>
          </a:prstGeom>
          <a:noFill/>
        </p:spPr>
        <p:txBody>
          <a:bodyPr wrap="square" rtlCol="0">
            <a:spAutoFit/>
          </a:bodyPr>
          <a:lstStyle/>
          <a:p>
            <a:r>
              <a:rPr lang="zh-CN" altLang="en-US" sz="2400" dirty="0">
                <a:solidFill>
                  <a:schemeClr val="bg1"/>
                </a:solidFill>
                <a:latin typeface="思源黑体 CN Medium" panose="020B0600000000000000" pitchFamily="34" charset="-122"/>
                <a:ea typeface="思源黑体 CN Medium" panose="020B0600000000000000" pitchFamily="34" charset="-122"/>
              </a:rPr>
              <a:t>减少由于用户界面问题而引起的软件修改和版权问题</a:t>
            </a:r>
          </a:p>
          <a:p>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16" name="文本框 15">
            <a:extLst>
              <a:ext uri="{FF2B5EF4-FFF2-40B4-BE49-F238E27FC236}">
                <a16:creationId xmlns:a16="http://schemas.microsoft.com/office/drawing/2014/main" id="{B4220FD8-B48E-DBF6-8107-E53046CA35E2}"/>
              </a:ext>
            </a:extLst>
          </p:cNvPr>
          <p:cNvSpPr txBox="1"/>
          <p:nvPr/>
        </p:nvSpPr>
        <p:spPr>
          <a:xfrm flipH="1">
            <a:off x="4789170" y="3449217"/>
            <a:ext cx="6412690" cy="830997"/>
          </a:xfrm>
          <a:prstGeom prst="rect">
            <a:avLst/>
          </a:prstGeom>
          <a:noFill/>
        </p:spPr>
        <p:txBody>
          <a:bodyPr wrap="square" rtlCol="0">
            <a:spAutoFit/>
          </a:bodyPr>
          <a:lstStyle/>
          <a:p>
            <a:r>
              <a:rPr lang="zh-CN" altLang="en-US" sz="2400" dirty="0">
                <a:solidFill>
                  <a:schemeClr val="bg1"/>
                </a:solidFill>
                <a:latin typeface="思源黑体 CN Medium" panose="020B0600000000000000" pitchFamily="34" charset="-122"/>
                <a:ea typeface="思源黑体 CN Medium" panose="020B0600000000000000" pitchFamily="34" charset="-122"/>
              </a:rPr>
              <a:t>有效改善用户体验，提高用户满意度</a:t>
            </a:r>
          </a:p>
          <a:p>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17" name="文本框 16">
            <a:extLst>
              <a:ext uri="{FF2B5EF4-FFF2-40B4-BE49-F238E27FC236}">
                <a16:creationId xmlns:a16="http://schemas.microsoft.com/office/drawing/2014/main" id="{9BEE5B08-81DF-2CE6-2F01-EEE40466BDA5}"/>
              </a:ext>
            </a:extLst>
          </p:cNvPr>
          <p:cNvSpPr txBox="1"/>
          <p:nvPr/>
        </p:nvSpPr>
        <p:spPr>
          <a:xfrm flipH="1">
            <a:off x="4789170" y="4631877"/>
            <a:ext cx="6412690" cy="1200329"/>
          </a:xfrm>
          <a:prstGeom prst="rect">
            <a:avLst/>
          </a:prstGeom>
          <a:noFill/>
        </p:spPr>
        <p:txBody>
          <a:bodyPr wrap="square" rtlCol="0">
            <a:spAutoFit/>
          </a:bodyPr>
          <a:lstStyle/>
          <a:p>
            <a:r>
              <a:rPr lang="zh-CN" altLang="en-US" sz="2400" dirty="0">
                <a:solidFill>
                  <a:schemeClr val="bg1"/>
                </a:solidFill>
                <a:latin typeface="思源黑体 CN Medium" panose="020B0600000000000000" pitchFamily="34" charset="-122"/>
                <a:ea typeface="思源黑体 CN Medium" panose="020B0600000000000000" pitchFamily="34" charset="-122"/>
              </a:rPr>
              <a:t>验证软件是否满足用户需求和期望</a:t>
            </a:r>
          </a:p>
          <a:p>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a:p>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19" name="圆角矩形 3">
            <a:extLst>
              <a:ext uri="{FF2B5EF4-FFF2-40B4-BE49-F238E27FC236}">
                <a16:creationId xmlns:a16="http://schemas.microsoft.com/office/drawing/2014/main" id="{C2D7405A-07C6-A6C7-EA10-77289C712FCC}"/>
              </a:ext>
            </a:extLst>
          </p:cNvPr>
          <p:cNvSpPr/>
          <p:nvPr/>
        </p:nvSpPr>
        <p:spPr>
          <a:xfrm>
            <a:off x="4528407" y="5621169"/>
            <a:ext cx="6929215" cy="1004570"/>
          </a:xfrm>
          <a:prstGeom prst="roundRect">
            <a:avLst>
              <a:gd name="adj" fmla="val 50000"/>
            </a:avLst>
          </a:prstGeom>
          <a:solidFill>
            <a:schemeClr val="accent1">
              <a:lumMod val="50000"/>
            </a:schemeClr>
          </a:soli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思源黑体 CN Medium" panose="020B0600000000000000" pitchFamily="34" charset="-122"/>
              <a:ea typeface="思源黑体 CN Medium" panose="020B0600000000000000" pitchFamily="34" charset="-122"/>
            </a:endParaRPr>
          </a:p>
        </p:txBody>
      </p:sp>
      <p:sp>
        <p:nvSpPr>
          <p:cNvPr id="21" name="文本框 20">
            <a:extLst>
              <a:ext uri="{FF2B5EF4-FFF2-40B4-BE49-F238E27FC236}">
                <a16:creationId xmlns:a16="http://schemas.microsoft.com/office/drawing/2014/main" id="{23E5D6FD-49DC-3387-2A1E-A7D322D5ADB2}"/>
              </a:ext>
            </a:extLst>
          </p:cNvPr>
          <p:cNvSpPr txBox="1"/>
          <p:nvPr/>
        </p:nvSpPr>
        <p:spPr>
          <a:xfrm flipH="1">
            <a:off x="4737064" y="5657671"/>
            <a:ext cx="6424120" cy="1200329"/>
          </a:xfrm>
          <a:prstGeom prst="rect">
            <a:avLst/>
          </a:prstGeom>
          <a:noFill/>
        </p:spPr>
        <p:txBody>
          <a:bodyPr wrap="square" rtlCol="0">
            <a:spAutoFit/>
          </a:bodyPr>
          <a:lstStyle/>
          <a:p>
            <a:r>
              <a:rPr lang="zh-CN" altLang="en-US" sz="2400" dirty="0">
                <a:solidFill>
                  <a:schemeClr val="bg1"/>
                </a:solidFill>
                <a:latin typeface="思源黑体 CN Medium" panose="020B0600000000000000" pitchFamily="34" charset="-122"/>
                <a:ea typeface="思源黑体 CN Medium" panose="020B0600000000000000" pitchFamily="34" charset="-122"/>
              </a:rPr>
              <a:t>对非技术用户来说，用户测试结果具有更强的可理解性</a:t>
            </a:r>
          </a:p>
          <a:p>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灯片编号占位符 4">
            <a:extLst>
              <a:ext uri="{FF2B5EF4-FFF2-40B4-BE49-F238E27FC236}">
                <a16:creationId xmlns:a16="http://schemas.microsoft.com/office/drawing/2014/main" id="{C3F55109-6BB2-B3AA-C9B7-8D8FD136C0A0}"/>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31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矩形: 圆角 366"/>
          <p:cNvSpPr/>
          <p:nvPr/>
        </p:nvSpPr>
        <p:spPr>
          <a:xfrm>
            <a:off x="419427" y="1456384"/>
            <a:ext cx="2797014" cy="551375"/>
          </a:xfrm>
          <a:prstGeom prst="roundRect">
            <a:avLst/>
          </a:prstGeom>
          <a:solidFill>
            <a:srgbClr val="005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昂贵和耗时</a:t>
            </a:r>
          </a:p>
        </p:txBody>
      </p:sp>
      <p:sp>
        <p:nvSpPr>
          <p:cNvPr id="368" name="矩形: 圆角 367"/>
          <p:cNvSpPr/>
          <p:nvPr/>
        </p:nvSpPr>
        <p:spPr>
          <a:xfrm>
            <a:off x="6184720" y="1456384"/>
            <a:ext cx="2695786" cy="5513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有限的覆盖范围</a:t>
            </a:r>
          </a:p>
        </p:txBody>
      </p:sp>
      <p:sp>
        <p:nvSpPr>
          <p:cNvPr id="369" name="矩形: 圆角 368"/>
          <p:cNvSpPr/>
          <p:nvPr/>
        </p:nvSpPr>
        <p:spPr>
          <a:xfrm>
            <a:off x="3277868" y="1456384"/>
            <a:ext cx="2783835" cy="551375"/>
          </a:xfrm>
          <a:prstGeom prst="roundRect">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prstClr val="white"/>
                </a:solidFill>
                <a:latin typeface="微软雅黑" panose="020B0503020204020204" pitchFamily="34" charset="-122"/>
                <a:ea typeface="微软雅黑" panose="020B0503020204020204" pitchFamily="34" charset="-122"/>
              </a:rPr>
              <a:t>主观性</a:t>
            </a:r>
          </a:p>
        </p:txBody>
      </p:sp>
      <p:grpSp>
        <p:nvGrpSpPr>
          <p:cNvPr id="3" name="组合 2"/>
          <p:cNvGrpSpPr/>
          <p:nvPr/>
        </p:nvGrpSpPr>
        <p:grpSpPr>
          <a:xfrm>
            <a:off x="3250882" y="1349829"/>
            <a:ext cx="5690235" cy="4767580"/>
            <a:chOff x="3273104" y="1310865"/>
            <a:chExt cx="5700783" cy="5178737"/>
          </a:xfrm>
        </p:grpSpPr>
        <p:cxnSp>
          <p:nvCxnSpPr>
            <p:cNvPr id="363" name="直接连接符 362"/>
            <p:cNvCxnSpPr/>
            <p:nvPr/>
          </p:nvCxnSpPr>
          <p:spPr>
            <a:xfrm>
              <a:off x="6156745" y="1332132"/>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3273104" y="1310865"/>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0" name="直接连接符 929"/>
            <p:cNvCxnSpPr/>
            <p:nvPr/>
          </p:nvCxnSpPr>
          <p:spPr>
            <a:xfrm>
              <a:off x="8973887" y="1332131"/>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931" name="矩形: 圆角 930"/>
          <p:cNvSpPr/>
          <p:nvPr/>
        </p:nvSpPr>
        <p:spPr>
          <a:xfrm>
            <a:off x="8966779" y="1456384"/>
            <a:ext cx="2695786" cy="551375"/>
          </a:xfrm>
          <a:prstGeom prst="roundRect">
            <a:avLst/>
          </a:prstGeom>
          <a:solidFill>
            <a:srgbClr val="0070C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结果解读和实施挑战</a:t>
            </a:r>
          </a:p>
        </p:txBody>
      </p:sp>
      <p:sp>
        <p:nvSpPr>
          <p:cNvPr id="15" name="矩形 14"/>
          <p:cNvSpPr/>
          <p:nvPr/>
        </p:nvSpPr>
        <p:spPr>
          <a:xfrm>
            <a:off x="406082" y="2232479"/>
            <a:ext cx="2707640" cy="3470275"/>
          </a:xfrm>
          <a:prstGeom prst="rect">
            <a:avLst/>
          </a:prstGeom>
        </p:spPr>
        <p:txBody>
          <a:bodyPr wrap="square">
            <a:spAutoFit/>
          </a:bodyPr>
          <a:lstStyle/>
          <a:p>
            <a:pPr marL="179705" indent="-179705">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用户测试可能需要更多的时间和资源，包括</a:t>
            </a:r>
            <a:r>
              <a:rPr lang="zh-CN" altLang="en-US" b="1" kern="0" dirty="0">
                <a:solidFill>
                  <a:prstClr val="black">
                    <a:lumMod val="95000"/>
                    <a:lumOff val="5000"/>
                  </a:prstClr>
                </a:solidFill>
                <a:latin typeface="微软雅黑" panose="020B0503020204020204" pitchFamily="34" charset="-122"/>
                <a:ea typeface="微软雅黑" panose="020B0503020204020204" pitchFamily="34" charset="-122"/>
              </a:rPr>
              <a:t>寻找和招募测试用户，安排测试会话和分析结果</a:t>
            </a: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a:t>
            </a:r>
          </a:p>
          <a:p>
            <a:pPr marL="179705" indent="-179705">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这可能会对项目的进度和资源分配造成一定的压力，尤其是对于资源有限的团队来说。</a:t>
            </a:r>
          </a:p>
        </p:txBody>
      </p:sp>
      <p:sp>
        <p:nvSpPr>
          <p:cNvPr id="16" name="矩形 15"/>
          <p:cNvSpPr/>
          <p:nvPr/>
        </p:nvSpPr>
        <p:spPr>
          <a:xfrm>
            <a:off x="3296602" y="2232479"/>
            <a:ext cx="2748915" cy="3885565"/>
          </a:xfrm>
          <a:prstGeom prst="rect">
            <a:avLst/>
          </a:prstGeom>
        </p:spPr>
        <p:txBody>
          <a:bodyPr wrap="square">
            <a:spAutoFit/>
          </a:bodyPr>
          <a:lstStyle/>
          <a:p>
            <a:pPr marL="179705" indent="-179705">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用户测试结果可能受参与</a:t>
            </a:r>
            <a:r>
              <a:rPr lang="zh-CN" altLang="en-US" b="1" kern="0" dirty="0">
                <a:solidFill>
                  <a:prstClr val="black">
                    <a:lumMod val="95000"/>
                    <a:lumOff val="5000"/>
                  </a:prstClr>
                </a:solidFill>
                <a:latin typeface="微软雅黑" panose="020B0503020204020204" pitchFamily="34" charset="-122"/>
                <a:ea typeface="微软雅黑" panose="020B0503020204020204" pitchFamily="34" charset="-122"/>
              </a:rPr>
              <a:t>用户主观看法（</a:t>
            </a:r>
            <a:r>
              <a:rPr lang="zh-CN" altLang="en-US" b="1" kern="0" dirty="0">
                <a:solidFill>
                  <a:prstClr val="black">
                    <a:lumMod val="95000"/>
                    <a:lumOff val="5000"/>
                  </a:prstClr>
                </a:solidFill>
                <a:latin typeface="微软雅黑" panose="020B0503020204020204" pitchFamily="34" charset="-122"/>
                <a:ea typeface="微软雅黑" panose="020B0503020204020204" pitchFamily="34" charset="-122"/>
                <a:sym typeface="+mn-ea"/>
              </a:rPr>
              <a:t>使用习惯和偏好</a:t>
            </a:r>
            <a:r>
              <a:rPr lang="zh-CN" altLang="en-US" b="1" kern="0" dirty="0">
                <a:solidFill>
                  <a:prstClr val="black">
                    <a:lumMod val="95000"/>
                    <a:lumOff val="5000"/>
                  </a:prstClr>
                </a:solidFill>
                <a:latin typeface="微软雅黑" panose="020B0503020204020204" pitchFamily="34" charset="-122"/>
                <a:ea typeface="微软雅黑" panose="020B0503020204020204" pitchFamily="34" charset="-122"/>
              </a:rPr>
              <a:t>）和技能水平</a:t>
            </a: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影响，因此需要谨慎解释和分析。</a:t>
            </a:r>
          </a:p>
          <a:p>
            <a:pPr marL="179705" indent="-179705">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这可能需要投入一定的时间和精力，以确保</a:t>
            </a:r>
            <a:r>
              <a:rPr lang="zh-CN" altLang="en-US" b="1" kern="0" dirty="0">
                <a:solidFill>
                  <a:prstClr val="black">
                    <a:lumMod val="95000"/>
                    <a:lumOff val="5000"/>
                  </a:prstClr>
                </a:solidFill>
                <a:latin typeface="微软雅黑" panose="020B0503020204020204" pitchFamily="34" charset="-122"/>
                <a:ea typeface="微软雅黑" panose="020B0503020204020204" pitchFamily="34" charset="-122"/>
              </a:rPr>
              <a:t>测试结果的可靠性和代表性。</a:t>
            </a:r>
          </a:p>
        </p:txBody>
      </p:sp>
      <p:sp>
        <p:nvSpPr>
          <p:cNvPr id="17" name="矩形 16"/>
          <p:cNvSpPr/>
          <p:nvPr/>
        </p:nvSpPr>
        <p:spPr>
          <a:xfrm>
            <a:off x="6236480" y="2232201"/>
            <a:ext cx="2592266" cy="3885565"/>
          </a:xfrm>
          <a:prstGeom prst="rect">
            <a:avLst/>
          </a:prstGeom>
        </p:spPr>
        <p:txBody>
          <a:bodyPr wrap="square">
            <a:spAutoFit/>
          </a:bodyPr>
          <a:lstStyle/>
          <a:p>
            <a:pPr marL="179705" indent="-179705">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由于测试涉及少量用户，可能</a:t>
            </a:r>
            <a:r>
              <a:rPr lang="zh-CN" altLang="en-US" b="1" kern="0" dirty="0">
                <a:solidFill>
                  <a:prstClr val="black">
                    <a:lumMod val="95000"/>
                    <a:lumOff val="5000"/>
                  </a:prstClr>
                </a:solidFill>
                <a:latin typeface="微软雅黑" panose="020B0503020204020204" pitchFamily="34" charset="-122"/>
                <a:ea typeface="微软雅黑" panose="020B0503020204020204" pitchFamily="34" charset="-122"/>
              </a:rPr>
              <a:t>无法涵盖所有可能的用户情况和使用场景。</a:t>
            </a:r>
          </a:p>
          <a:p>
            <a:pPr marL="179705" indent="-179705">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团队需要谨慎分析测试结果，结合其他数据来源，确保结果的全面性、准确性和可靠性。</a:t>
            </a:r>
          </a:p>
        </p:txBody>
      </p:sp>
      <p:sp>
        <p:nvSpPr>
          <p:cNvPr id="18" name="矩形 17"/>
          <p:cNvSpPr/>
          <p:nvPr/>
        </p:nvSpPr>
        <p:spPr>
          <a:xfrm>
            <a:off x="9104557" y="2232200"/>
            <a:ext cx="2592266" cy="3470275"/>
          </a:xfrm>
          <a:prstGeom prst="rect">
            <a:avLst/>
          </a:prstGeom>
        </p:spPr>
        <p:txBody>
          <a:bodyPr wrap="square">
            <a:spAutoFit/>
          </a:bodyPr>
          <a:lstStyle/>
          <a:p>
            <a:pPr marL="179705" indent="-179705">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团队需要综合考虑</a:t>
            </a:r>
            <a:r>
              <a:rPr lang="zh-CN" altLang="en-US" b="1" kern="0" dirty="0">
                <a:solidFill>
                  <a:prstClr val="black">
                    <a:lumMod val="95000"/>
                    <a:lumOff val="5000"/>
                  </a:prstClr>
                </a:solidFill>
                <a:latin typeface="微软雅黑" panose="020B0503020204020204" pitchFamily="34" charset="-122"/>
                <a:ea typeface="微软雅黑" panose="020B0503020204020204" pitchFamily="34" charset="-122"/>
              </a:rPr>
              <a:t>用户反馈、行为数据以及其他市场信息</a:t>
            </a: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，将这些信息</a:t>
            </a:r>
            <a:r>
              <a:rPr lang="zh-CN" altLang="en-US" b="1" kern="0" dirty="0">
                <a:solidFill>
                  <a:prstClr val="black">
                    <a:lumMod val="95000"/>
                    <a:lumOff val="5000"/>
                  </a:prstClr>
                </a:solidFill>
                <a:latin typeface="微软雅黑" panose="020B0503020204020204" pitchFamily="34" charset="-122"/>
                <a:ea typeface="微软雅黑" panose="020B0503020204020204" pitchFamily="34" charset="-122"/>
              </a:rPr>
              <a:t>转化</a:t>
            </a: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为实际的产品改进方案，并适时地进行实施。</a:t>
            </a:r>
          </a:p>
          <a:p>
            <a:pPr marL="179705" indent="-179705">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这需要团队具备一定的专业知识和经验。</a:t>
            </a:r>
          </a:p>
        </p:txBody>
      </p:sp>
      <p:sp>
        <p:nvSpPr>
          <p:cNvPr id="22" name="矩形 21"/>
          <p:cNvSpPr/>
          <p:nvPr/>
        </p:nvSpPr>
        <p:spPr>
          <a:xfrm>
            <a:off x="992354" y="396875"/>
            <a:ext cx="45135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用户测试的缺点</a:t>
            </a: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不足</a:t>
            </a:r>
          </a:p>
        </p:txBody>
      </p:sp>
      <p:sp>
        <p:nvSpPr>
          <p:cNvPr id="2" name="灯片编号占位符 4">
            <a:extLst>
              <a:ext uri="{FF2B5EF4-FFF2-40B4-BE49-F238E27FC236}">
                <a16:creationId xmlns:a16="http://schemas.microsoft.com/office/drawing/2014/main" id="{E2473687-23A6-97A5-9730-FA27C3B86D28}"/>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32</a:t>
            </a:fld>
            <a:endParaRPr lang="zh-CN" altLang="en-US"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37119" y="947994"/>
            <a:ext cx="2731647" cy="21685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a:t>
            </a:r>
            <a:r>
              <a:rPr lang="en-US" altLang="zh-CN" sz="15000" b="1" i="1" dirty="0">
                <a:gradFill>
                  <a:gsLst>
                    <a:gs pos="0">
                      <a:srgbClr val="4472C4">
                        <a:lumMod val="50000"/>
                      </a:srgbClr>
                    </a:gs>
                    <a:gs pos="100000">
                      <a:srgbClr val="0070C0"/>
                    </a:gs>
                  </a:gsLst>
                  <a:lin ang="0" scaled="1"/>
                </a:gradFill>
                <a:latin typeface="Arial Black" panose="020B0A04020102020204" pitchFamily="34" charset="0"/>
                <a:ea typeface="等线" panose="02010600030101010101" charset="-122"/>
              </a:rPr>
              <a:t>4</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54" name="矩形 53"/>
          <p:cNvSpPr/>
          <p:nvPr/>
        </p:nvSpPr>
        <p:spPr>
          <a:xfrm>
            <a:off x="5266000" y="3707215"/>
            <a:ext cx="6518330" cy="840230"/>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用户测试</a:t>
            </a:r>
            <a:r>
              <a:rPr lang="en-US" altLang="zh-CN"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a:t>
            </a:r>
            <a:r>
              <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案例分析</a:t>
            </a:r>
            <a:endParaRPr kumimoji="0" lang="zh-CN" altLang="en-US" sz="5400" b="1" kern="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endParaRP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690339" y="4829929"/>
            <a:ext cx="3700372" cy="400110"/>
          </a:xfrm>
          <a:prstGeom prst="rect">
            <a:avLst/>
          </a:prstGeom>
        </p:spPr>
        <p:txBody>
          <a:bodyPr wrap="none">
            <a:spAutoFit/>
          </a:bodyPr>
          <a:lstStyle/>
          <a:p>
            <a:pPr marL="179705" indent="-179705">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可回收资源管理系统验收案例</a:t>
            </a:r>
          </a:p>
        </p:txBody>
      </p:sp>
    </p:spTree>
    <p:extLst>
      <p:ext uri="{BB962C8B-B14F-4D97-AF65-F5344CB8AC3E}">
        <p14:creationId xmlns:p14="http://schemas.microsoft.com/office/powerpoint/2010/main" val="3309657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874770" y="3340100"/>
            <a:ext cx="427990" cy="322580"/>
            <a:chOff x="3165459" y="3077262"/>
            <a:chExt cx="428011" cy="322501"/>
          </a:xfrm>
          <a:solidFill>
            <a:srgbClr val="005EA4"/>
          </a:solidFill>
        </p:grpSpPr>
        <p:sp>
          <p:nvSpPr>
            <p:cNvPr id="62" name="Freeform 25"/>
            <p:cNvSpPr/>
            <p:nvPr/>
          </p:nvSpPr>
          <p:spPr bwMode="auto">
            <a:xfrm>
              <a:off x="3390414" y="3077262"/>
              <a:ext cx="203056" cy="322501"/>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63" name="Freeform 26"/>
            <p:cNvSpPr/>
            <p:nvPr/>
          </p:nvSpPr>
          <p:spPr bwMode="auto">
            <a:xfrm>
              <a:off x="3165459" y="3077262"/>
              <a:ext cx="201066" cy="322501"/>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grpSp>
      <p:grpSp>
        <p:nvGrpSpPr>
          <p:cNvPr id="35" name="组合 34"/>
          <p:cNvGrpSpPr/>
          <p:nvPr/>
        </p:nvGrpSpPr>
        <p:grpSpPr>
          <a:xfrm>
            <a:off x="7097395" y="3340100"/>
            <a:ext cx="429895" cy="322580"/>
            <a:chOff x="5880005" y="3077262"/>
            <a:chExt cx="430001" cy="322501"/>
          </a:xfrm>
          <a:solidFill>
            <a:srgbClr val="039ACF"/>
          </a:solidFill>
        </p:grpSpPr>
        <p:sp>
          <p:nvSpPr>
            <p:cNvPr id="60" name="Freeform 29"/>
            <p:cNvSpPr/>
            <p:nvPr/>
          </p:nvSpPr>
          <p:spPr bwMode="auto">
            <a:xfrm>
              <a:off x="6106950" y="3077262"/>
              <a:ext cx="203056" cy="322501"/>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4 w 51"/>
                <a:gd name="T13" fmla="*/ 3 h 81"/>
                <a:gd name="T14" fmla="*/ 51 w 51"/>
                <a:gd name="T15" fmla="*/ 41 h 81"/>
                <a:gd name="T16" fmla="*/ 14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7" y="81"/>
                    <a:pt x="5"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1" y="0"/>
                    <a:pt x="14" y="3"/>
                  </a:cubicBezTo>
                  <a:cubicBezTo>
                    <a:pt x="51" y="41"/>
                    <a:pt x="51" y="41"/>
                    <a:pt x="51" y="41"/>
                  </a:cubicBezTo>
                  <a:cubicBezTo>
                    <a:pt x="14" y="78"/>
                    <a:pt x="14" y="78"/>
                    <a:pt x="14" y="78"/>
                  </a:cubicBezTo>
                  <a:cubicBezTo>
                    <a:pt x="12" y="80"/>
                    <a:pt x="10" y="81"/>
                    <a:pt x="8"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61" name="Freeform 30"/>
            <p:cNvSpPr/>
            <p:nvPr/>
          </p:nvSpPr>
          <p:spPr bwMode="auto">
            <a:xfrm>
              <a:off x="5880005" y="3077262"/>
              <a:ext cx="203056" cy="322501"/>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4 w 51"/>
                <a:gd name="T13" fmla="*/ 3 h 81"/>
                <a:gd name="T14" fmla="*/ 51 w 51"/>
                <a:gd name="T15" fmla="*/ 41 h 81"/>
                <a:gd name="T16" fmla="*/ 14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5"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1" y="0"/>
                    <a:pt x="14" y="3"/>
                  </a:cubicBezTo>
                  <a:cubicBezTo>
                    <a:pt x="51" y="41"/>
                    <a:pt x="51" y="41"/>
                    <a:pt x="51" y="41"/>
                  </a:cubicBezTo>
                  <a:cubicBezTo>
                    <a:pt x="14" y="78"/>
                    <a:pt x="14" y="78"/>
                    <a:pt x="14" y="78"/>
                  </a:cubicBezTo>
                  <a:cubicBezTo>
                    <a:pt x="12" y="80"/>
                    <a:pt x="10" y="81"/>
                    <a:pt x="8"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grpSp>
      <p:grpSp>
        <p:nvGrpSpPr>
          <p:cNvPr id="36" name="组合 35"/>
          <p:cNvGrpSpPr/>
          <p:nvPr/>
        </p:nvGrpSpPr>
        <p:grpSpPr>
          <a:xfrm>
            <a:off x="1584960" y="1922780"/>
            <a:ext cx="1783715" cy="3444240"/>
            <a:chOff x="1130336" y="1659849"/>
            <a:chExt cx="1783711" cy="3443996"/>
          </a:xfrm>
        </p:grpSpPr>
        <p:sp>
          <p:nvSpPr>
            <p:cNvPr id="53" name="Freeform 37"/>
            <p:cNvSpPr/>
            <p:nvPr/>
          </p:nvSpPr>
          <p:spPr bwMode="auto">
            <a:xfrm>
              <a:off x="1878857" y="4634028"/>
              <a:ext cx="286668" cy="469817"/>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solidFill>
              <a:srgbClr val="005EA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4" name="Freeform 38"/>
            <p:cNvSpPr/>
            <p:nvPr/>
          </p:nvSpPr>
          <p:spPr bwMode="auto">
            <a:xfrm>
              <a:off x="1958487" y="4634028"/>
              <a:ext cx="127408" cy="99537"/>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solidFill>
              <a:srgbClr val="231815">
                <a:alpha val="1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5" name="Freeform 39"/>
            <p:cNvSpPr>
              <a:spLocks noEditPoints="1"/>
            </p:cNvSpPr>
            <p:nvPr/>
          </p:nvSpPr>
          <p:spPr bwMode="auto">
            <a:xfrm>
              <a:off x="1130336"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05EA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7" name="koppt-图标"/>
            <p:cNvSpPr>
              <a:spLocks noEditPoints="1"/>
            </p:cNvSpPr>
            <p:nvPr/>
          </p:nvSpPr>
          <p:spPr bwMode="auto">
            <a:xfrm>
              <a:off x="1749319" y="2203278"/>
              <a:ext cx="545744" cy="545744"/>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005EA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333333"/>
                </a:solidFill>
                <a:effectLst/>
                <a:uLnTx/>
                <a:uFillTx/>
                <a:latin typeface="思源黑体 CN Bold"/>
                <a:ea typeface="+mn-ea"/>
                <a:cs typeface="+mn-cs"/>
              </a:endParaRPr>
            </a:p>
          </p:txBody>
        </p:sp>
      </p:grpSp>
      <p:grpSp>
        <p:nvGrpSpPr>
          <p:cNvPr id="37" name="组合 36"/>
          <p:cNvGrpSpPr/>
          <p:nvPr/>
        </p:nvGrpSpPr>
        <p:grpSpPr>
          <a:xfrm>
            <a:off x="8032750" y="1922780"/>
            <a:ext cx="1783715" cy="3444240"/>
            <a:chOff x="6561418" y="1659849"/>
            <a:chExt cx="1783711" cy="3443996"/>
          </a:xfrm>
        </p:grpSpPr>
        <p:sp>
          <p:nvSpPr>
            <p:cNvPr id="46" name="Freeform 43"/>
            <p:cNvSpPr/>
            <p:nvPr/>
          </p:nvSpPr>
          <p:spPr bwMode="auto">
            <a:xfrm>
              <a:off x="7307949" y="4634028"/>
              <a:ext cx="290649" cy="469817"/>
            </a:xfrm>
            <a:custGeom>
              <a:avLst/>
              <a:gdLst>
                <a:gd name="T0" fmla="*/ 53 w 73"/>
                <a:gd name="T1" fmla="*/ 0 h 118"/>
                <a:gd name="T2" fmla="*/ 53 w 73"/>
                <a:gd name="T3" fmla="*/ 71 h 118"/>
                <a:gd name="T4" fmla="*/ 69 w 73"/>
                <a:gd name="T5" fmla="*/ 71 h 118"/>
                <a:gd name="T6" fmla="*/ 72 w 73"/>
                <a:gd name="T7" fmla="*/ 73 h 118"/>
                <a:gd name="T8" fmla="*/ 72 w 73"/>
                <a:gd name="T9" fmla="*/ 77 h 118"/>
                <a:gd name="T10" fmla="*/ 36 w 73"/>
                <a:gd name="T11" fmla="*/ 118 h 118"/>
                <a:gd name="T12" fmla="*/ 1 w 73"/>
                <a:gd name="T13" fmla="*/ 77 h 118"/>
                <a:gd name="T14" fmla="*/ 0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8"/>
                    <a:pt x="36" y="118"/>
                    <a:pt x="36" y="118"/>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lnTo>
                    <a:pt x="53" y="0"/>
                  </a:lnTo>
                  <a:close/>
                </a:path>
              </a:pathLst>
            </a:custGeom>
            <a:solidFill>
              <a:srgbClr val="005EA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7" name="Freeform 44"/>
            <p:cNvSpPr/>
            <p:nvPr/>
          </p:nvSpPr>
          <p:spPr bwMode="auto">
            <a:xfrm>
              <a:off x="7387579" y="4634028"/>
              <a:ext cx="131389" cy="99537"/>
            </a:xfrm>
            <a:custGeom>
              <a:avLst/>
              <a:gdLst>
                <a:gd name="T0" fmla="*/ 33 w 33"/>
                <a:gd name="T1" fmla="*/ 0 h 25"/>
                <a:gd name="T2" fmla="*/ 33 w 33"/>
                <a:gd name="T3" fmla="*/ 25 h 25"/>
                <a:gd name="T4" fmla="*/ 16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2" y="20"/>
                    <a:pt x="16" y="20"/>
                  </a:cubicBezTo>
                  <a:cubicBezTo>
                    <a:pt x="10" y="20"/>
                    <a:pt x="5" y="22"/>
                    <a:pt x="0" y="25"/>
                  </a:cubicBezTo>
                  <a:cubicBezTo>
                    <a:pt x="0" y="0"/>
                    <a:pt x="0" y="0"/>
                    <a:pt x="0" y="0"/>
                  </a:cubicBezTo>
                  <a:lnTo>
                    <a:pt x="33" y="0"/>
                  </a:lnTo>
                  <a:close/>
                </a:path>
              </a:pathLst>
            </a:custGeom>
            <a:solidFill>
              <a:srgbClr val="231815">
                <a:alpha val="1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8" name="Freeform 45"/>
            <p:cNvSpPr>
              <a:spLocks noEditPoints="1"/>
            </p:cNvSpPr>
            <p:nvPr/>
          </p:nvSpPr>
          <p:spPr bwMode="auto">
            <a:xfrm>
              <a:off x="6561418"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1"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40" y="749"/>
                    <a:pt x="252" y="761"/>
                    <a:pt x="252" y="777"/>
                  </a:cubicBezTo>
                  <a:cubicBezTo>
                    <a:pt x="252" y="792"/>
                    <a:pt x="252" y="792"/>
                    <a:pt x="252" y="792"/>
                  </a:cubicBezTo>
                  <a:cubicBezTo>
                    <a:pt x="363"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05EA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0" name="koppt-图标"/>
            <p:cNvSpPr>
              <a:spLocks noEditPoints="1"/>
            </p:cNvSpPr>
            <p:nvPr/>
          </p:nvSpPr>
          <p:spPr bwMode="auto">
            <a:xfrm>
              <a:off x="7225192" y="2239717"/>
              <a:ext cx="456162" cy="509305"/>
            </a:xfrm>
            <a:custGeom>
              <a:avLst/>
              <a:gdLst/>
              <a:ahLst/>
              <a:cxnLst>
                <a:cxn ang="0">
                  <a:pos x="30" y="63"/>
                </a:cxn>
                <a:cxn ang="0">
                  <a:pos x="0" y="34"/>
                </a:cxn>
                <a:cxn ang="0">
                  <a:pos x="12" y="10"/>
                </a:cxn>
                <a:cxn ang="0">
                  <a:pos x="19" y="11"/>
                </a:cxn>
                <a:cxn ang="0">
                  <a:pos x="18" y="18"/>
                </a:cxn>
                <a:cxn ang="0">
                  <a:pos x="10" y="34"/>
                </a:cxn>
                <a:cxn ang="0">
                  <a:pos x="30" y="53"/>
                </a:cxn>
                <a:cxn ang="0">
                  <a:pos x="49" y="34"/>
                </a:cxn>
                <a:cxn ang="0">
                  <a:pos x="41" y="18"/>
                </a:cxn>
                <a:cxn ang="0">
                  <a:pos x="40" y="11"/>
                </a:cxn>
                <a:cxn ang="0">
                  <a:pos x="47" y="10"/>
                </a:cxn>
                <a:cxn ang="0">
                  <a:pos x="59" y="34"/>
                </a:cxn>
                <a:cxn ang="0">
                  <a:pos x="30" y="63"/>
                </a:cxn>
                <a:cxn ang="0">
                  <a:pos x="34" y="29"/>
                </a:cxn>
                <a:cxn ang="0">
                  <a:pos x="30" y="34"/>
                </a:cxn>
                <a:cxn ang="0">
                  <a:pos x="25" y="29"/>
                </a:cxn>
                <a:cxn ang="0">
                  <a:pos x="25" y="5"/>
                </a:cxn>
                <a:cxn ang="0">
                  <a:pos x="30" y="0"/>
                </a:cxn>
                <a:cxn ang="0">
                  <a:pos x="34" y="5"/>
                </a:cxn>
                <a:cxn ang="0">
                  <a:pos x="34" y="29"/>
                </a:cxn>
              </a:cxnLst>
              <a:rect l="0" t="0" r="r" b="b"/>
              <a:pathLst>
                <a:path w="59" h="63">
                  <a:moveTo>
                    <a:pt x="30" y="63"/>
                  </a:moveTo>
                  <a:cubicBezTo>
                    <a:pt x="14" y="63"/>
                    <a:pt x="0" y="50"/>
                    <a:pt x="0" y="34"/>
                  </a:cubicBezTo>
                  <a:cubicBezTo>
                    <a:pt x="0" y="24"/>
                    <a:pt x="5" y="16"/>
                    <a:pt x="12" y="10"/>
                  </a:cubicBezTo>
                  <a:cubicBezTo>
                    <a:pt x="14" y="9"/>
                    <a:pt x="17" y="9"/>
                    <a:pt x="19" y="11"/>
                  </a:cubicBezTo>
                  <a:cubicBezTo>
                    <a:pt x="21" y="14"/>
                    <a:pt x="20" y="17"/>
                    <a:pt x="18" y="18"/>
                  </a:cubicBezTo>
                  <a:cubicBezTo>
                    <a:pt x="13" y="22"/>
                    <a:pt x="10" y="28"/>
                    <a:pt x="10" y="34"/>
                  </a:cubicBezTo>
                  <a:cubicBezTo>
                    <a:pt x="10" y="44"/>
                    <a:pt x="19" y="53"/>
                    <a:pt x="30" y="53"/>
                  </a:cubicBezTo>
                  <a:cubicBezTo>
                    <a:pt x="40" y="53"/>
                    <a:pt x="49" y="44"/>
                    <a:pt x="49" y="34"/>
                  </a:cubicBezTo>
                  <a:cubicBezTo>
                    <a:pt x="49" y="28"/>
                    <a:pt x="46" y="22"/>
                    <a:pt x="41" y="18"/>
                  </a:cubicBezTo>
                  <a:cubicBezTo>
                    <a:pt x="39" y="17"/>
                    <a:pt x="39" y="14"/>
                    <a:pt x="40" y="11"/>
                  </a:cubicBezTo>
                  <a:cubicBezTo>
                    <a:pt x="42" y="9"/>
                    <a:pt x="45" y="9"/>
                    <a:pt x="47" y="10"/>
                  </a:cubicBezTo>
                  <a:cubicBezTo>
                    <a:pt x="55" y="16"/>
                    <a:pt x="59" y="24"/>
                    <a:pt x="59" y="34"/>
                  </a:cubicBezTo>
                  <a:cubicBezTo>
                    <a:pt x="59" y="50"/>
                    <a:pt x="46" y="63"/>
                    <a:pt x="30" y="63"/>
                  </a:cubicBezTo>
                  <a:close/>
                  <a:moveTo>
                    <a:pt x="34" y="29"/>
                  </a:moveTo>
                  <a:cubicBezTo>
                    <a:pt x="34" y="32"/>
                    <a:pt x="32" y="34"/>
                    <a:pt x="30" y="34"/>
                  </a:cubicBezTo>
                  <a:cubicBezTo>
                    <a:pt x="27" y="34"/>
                    <a:pt x="25" y="32"/>
                    <a:pt x="25" y="29"/>
                  </a:cubicBezTo>
                  <a:cubicBezTo>
                    <a:pt x="25" y="5"/>
                    <a:pt x="25" y="5"/>
                    <a:pt x="25" y="5"/>
                  </a:cubicBezTo>
                  <a:cubicBezTo>
                    <a:pt x="25" y="2"/>
                    <a:pt x="27" y="0"/>
                    <a:pt x="30" y="0"/>
                  </a:cubicBezTo>
                  <a:cubicBezTo>
                    <a:pt x="32" y="0"/>
                    <a:pt x="34" y="2"/>
                    <a:pt x="34" y="5"/>
                  </a:cubicBezTo>
                  <a:lnTo>
                    <a:pt x="34" y="29"/>
                  </a:lnTo>
                  <a:close/>
                </a:path>
              </a:pathLst>
            </a:custGeom>
            <a:solidFill>
              <a:srgbClr val="005EA4"/>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333333"/>
                </a:solidFill>
                <a:effectLst/>
                <a:uLnTx/>
                <a:uFillTx/>
                <a:latin typeface="思源黑体 CN Bold"/>
                <a:ea typeface="+mn-ea"/>
                <a:cs typeface="+mn-cs"/>
              </a:endParaRPr>
            </a:p>
          </p:txBody>
        </p:sp>
      </p:grpSp>
      <p:grpSp>
        <p:nvGrpSpPr>
          <p:cNvPr id="38" name="组合 37"/>
          <p:cNvGrpSpPr/>
          <p:nvPr/>
        </p:nvGrpSpPr>
        <p:grpSpPr>
          <a:xfrm>
            <a:off x="4808220" y="1922780"/>
            <a:ext cx="1783715" cy="3444240"/>
            <a:chOff x="3844882" y="1659849"/>
            <a:chExt cx="1783711" cy="3443996"/>
          </a:xfrm>
        </p:grpSpPr>
        <p:sp>
          <p:nvSpPr>
            <p:cNvPr id="39" name="Freeform 40"/>
            <p:cNvSpPr/>
            <p:nvPr/>
          </p:nvSpPr>
          <p:spPr bwMode="auto">
            <a:xfrm>
              <a:off x="4591413" y="4634028"/>
              <a:ext cx="290649" cy="469817"/>
            </a:xfrm>
            <a:custGeom>
              <a:avLst/>
              <a:gdLst>
                <a:gd name="T0" fmla="*/ 53 w 73"/>
                <a:gd name="T1" fmla="*/ 0 h 118"/>
                <a:gd name="T2" fmla="*/ 53 w 73"/>
                <a:gd name="T3" fmla="*/ 71 h 118"/>
                <a:gd name="T4" fmla="*/ 69 w 73"/>
                <a:gd name="T5" fmla="*/ 71 h 118"/>
                <a:gd name="T6" fmla="*/ 73 w 73"/>
                <a:gd name="T7" fmla="*/ 73 h 118"/>
                <a:gd name="T8" fmla="*/ 72 w 73"/>
                <a:gd name="T9" fmla="*/ 77 h 118"/>
                <a:gd name="T10" fmla="*/ 37 w 73"/>
                <a:gd name="T11" fmla="*/ 118 h 118"/>
                <a:gd name="T12" fmla="*/ 1 w 73"/>
                <a:gd name="T13" fmla="*/ 77 h 118"/>
                <a:gd name="T14" fmla="*/ 1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8"/>
                    <a:pt x="37" y="118"/>
                    <a:pt x="37" y="118"/>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lnTo>
                    <a:pt x="53" y="0"/>
                  </a:lnTo>
                  <a:close/>
                </a:path>
              </a:pathLst>
            </a:custGeom>
            <a:solidFill>
              <a:srgbClr val="039AC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0" name="Freeform 41"/>
            <p:cNvSpPr/>
            <p:nvPr/>
          </p:nvSpPr>
          <p:spPr bwMode="auto">
            <a:xfrm>
              <a:off x="4671043" y="4634028"/>
              <a:ext cx="131389" cy="99537"/>
            </a:xfrm>
            <a:custGeom>
              <a:avLst/>
              <a:gdLst>
                <a:gd name="T0" fmla="*/ 33 w 33"/>
                <a:gd name="T1" fmla="*/ 0 h 25"/>
                <a:gd name="T2" fmla="*/ 33 w 33"/>
                <a:gd name="T3" fmla="*/ 25 h 25"/>
                <a:gd name="T4" fmla="*/ 17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3" y="20"/>
                    <a:pt x="17" y="20"/>
                  </a:cubicBezTo>
                  <a:cubicBezTo>
                    <a:pt x="11" y="20"/>
                    <a:pt x="5" y="22"/>
                    <a:pt x="0" y="25"/>
                  </a:cubicBezTo>
                  <a:cubicBezTo>
                    <a:pt x="0" y="0"/>
                    <a:pt x="0" y="0"/>
                    <a:pt x="0" y="0"/>
                  </a:cubicBezTo>
                  <a:lnTo>
                    <a:pt x="33" y="0"/>
                  </a:lnTo>
                  <a:close/>
                </a:path>
              </a:pathLst>
            </a:custGeom>
            <a:solidFill>
              <a:srgbClr val="333333">
                <a:alpha val="1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1" name="Freeform 42"/>
            <p:cNvSpPr>
              <a:spLocks noEditPoints="1"/>
            </p:cNvSpPr>
            <p:nvPr/>
          </p:nvSpPr>
          <p:spPr bwMode="auto">
            <a:xfrm>
              <a:off x="3844882"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5" y="778"/>
                    <a:pt x="196" y="792"/>
                  </a:cubicBezTo>
                  <a:cubicBezTo>
                    <a:pt x="196" y="777"/>
                    <a:pt x="196" y="777"/>
                    <a:pt x="196" y="777"/>
                  </a:cubicBezTo>
                  <a:cubicBezTo>
                    <a:pt x="196" y="761"/>
                    <a:pt x="208"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7"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39AC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3" name="koppt-图标"/>
            <p:cNvSpPr>
              <a:spLocks noEditPoints="1"/>
            </p:cNvSpPr>
            <p:nvPr/>
          </p:nvSpPr>
          <p:spPr bwMode="auto">
            <a:xfrm>
              <a:off x="4453712" y="2206395"/>
              <a:ext cx="566049" cy="542627"/>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039ACF"/>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333333"/>
                </a:solidFill>
                <a:effectLst/>
                <a:uLnTx/>
                <a:uFillTx/>
                <a:latin typeface="思源黑体 CN Bold"/>
                <a:ea typeface="+mn-ea"/>
                <a:cs typeface="+mn-cs"/>
              </a:endParaRPr>
            </a:p>
          </p:txBody>
        </p:sp>
      </p:grpSp>
      <p:sp>
        <p:nvSpPr>
          <p:cNvPr id="23" name="矩形 22"/>
          <p:cNvSpPr/>
          <p:nvPr/>
        </p:nvSpPr>
        <p:spPr>
          <a:xfrm>
            <a:off x="1152000" y="288000"/>
            <a:ext cx="74980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lang="zh-CN" altLang="en-US" sz="3600" b="1"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sym typeface="+mn-ea"/>
              </a:rPr>
              <a:t>对可回收资源管理系统进行验收测试</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24" name="组合 23"/>
          <p:cNvGrpSpPr/>
          <p:nvPr/>
        </p:nvGrpSpPr>
        <p:grpSpPr>
          <a:xfrm>
            <a:off x="1584961" y="3912870"/>
            <a:ext cx="1782444" cy="571286"/>
            <a:chOff x="776350" y="2801429"/>
            <a:chExt cx="3252322" cy="571286"/>
          </a:xfrm>
        </p:grpSpPr>
        <p:sp>
          <p:nvSpPr>
            <p:cNvPr id="25" name="矩形 24"/>
            <p:cNvSpPr/>
            <p:nvPr/>
          </p:nvSpPr>
          <p:spPr>
            <a:xfrm>
              <a:off x="776350" y="2801429"/>
              <a:ext cx="3252322" cy="461665"/>
            </a:xfrm>
            <a:prstGeom prst="rect">
              <a:avLst/>
            </a:prstGeom>
          </p:spPr>
          <p:txBody>
            <a:bodyPr wrap="square">
              <a:spAutoFit/>
            </a:bodyPr>
            <a:lstStyle/>
            <a:p>
              <a:pPr marL="0" lvl="2" algn="ctr">
                <a:defRPr/>
              </a:pPr>
              <a:r>
                <a:rPr lang="en-US" altLang="zh-CN" sz="2400" b="1" kern="0" dirty="0">
                  <a:solidFill>
                    <a:schemeClr val="bg1"/>
                  </a:solidFill>
                  <a:latin typeface="Arial" panose="020B0604020202020204"/>
                  <a:ea typeface="微软雅黑" panose="020B0503020204020204" pitchFamily="34" charset="-122"/>
                </a:rPr>
                <a:t>三次α测试</a:t>
              </a:r>
            </a:p>
          </p:txBody>
        </p:sp>
        <p:cxnSp>
          <p:nvCxnSpPr>
            <p:cNvPr id="27" name="直接连接符 26"/>
            <p:cNvCxnSpPr/>
            <p:nvPr/>
          </p:nvCxnSpPr>
          <p:spPr>
            <a:xfrm>
              <a:off x="2186510" y="3372715"/>
              <a:ext cx="432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4804410" y="3909534"/>
            <a:ext cx="1783715" cy="574622"/>
            <a:chOff x="775190" y="2801429"/>
            <a:chExt cx="3004373" cy="574622"/>
          </a:xfrm>
        </p:grpSpPr>
        <p:sp>
          <p:nvSpPr>
            <p:cNvPr id="45" name="矩形 44"/>
            <p:cNvSpPr/>
            <p:nvPr/>
          </p:nvSpPr>
          <p:spPr>
            <a:xfrm>
              <a:off x="775190" y="2801429"/>
              <a:ext cx="3004373" cy="461665"/>
            </a:xfrm>
            <a:prstGeom prst="rect">
              <a:avLst/>
            </a:prstGeom>
          </p:spPr>
          <p:txBody>
            <a:bodyPr wrap="square">
              <a:spAutoFit/>
            </a:bodyPr>
            <a:lstStyle/>
            <a:p>
              <a:pPr marL="0" lvl="2" algn="ctr">
                <a:defRPr/>
              </a:pPr>
              <a:r>
                <a:rPr lang="en-US" altLang="zh-CN" sz="2400" b="1" kern="0" dirty="0">
                  <a:solidFill>
                    <a:schemeClr val="bg1"/>
                  </a:solidFill>
                  <a:latin typeface="Arial" panose="020B0604020202020204"/>
                  <a:ea typeface="微软雅黑" panose="020B0503020204020204" pitchFamily="34" charset="-122"/>
                </a:rPr>
                <a:t>两次β测试</a:t>
              </a:r>
            </a:p>
          </p:txBody>
        </p:sp>
        <p:cxnSp>
          <p:nvCxnSpPr>
            <p:cNvPr id="49" name="直接连接符 48"/>
            <p:cNvCxnSpPr/>
            <p:nvPr/>
          </p:nvCxnSpPr>
          <p:spPr>
            <a:xfrm>
              <a:off x="2061375" y="3376051"/>
              <a:ext cx="432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8028940" y="3909534"/>
            <a:ext cx="1783715" cy="520858"/>
            <a:chOff x="717257" y="2855250"/>
            <a:chExt cx="3254642" cy="520902"/>
          </a:xfrm>
        </p:grpSpPr>
        <p:sp>
          <p:nvSpPr>
            <p:cNvPr id="52" name="矩形 51"/>
            <p:cNvSpPr/>
            <p:nvPr/>
          </p:nvSpPr>
          <p:spPr>
            <a:xfrm>
              <a:off x="717257" y="2855250"/>
              <a:ext cx="3254642" cy="460413"/>
            </a:xfrm>
            <a:prstGeom prst="rect">
              <a:avLst/>
            </a:prstGeom>
          </p:spPr>
          <p:txBody>
            <a:bodyPr wrap="square">
              <a:spAutoFit/>
            </a:bodyPr>
            <a:lstStyle/>
            <a:p>
              <a:pPr marL="0" lvl="2" algn="ctr">
                <a:defRPr/>
              </a:pPr>
              <a:r>
                <a:rPr lang="en-US" altLang="zh-CN" sz="2400" b="1" kern="0" dirty="0">
                  <a:solidFill>
                    <a:schemeClr val="bg1"/>
                  </a:solidFill>
                  <a:latin typeface="Arial" panose="020B0604020202020204"/>
                  <a:ea typeface="微软雅黑" panose="020B0503020204020204" pitchFamily="34" charset="-122"/>
                </a:rPr>
                <a:t>正式验收</a:t>
              </a:r>
            </a:p>
          </p:txBody>
        </p:sp>
        <p:cxnSp>
          <p:nvCxnSpPr>
            <p:cNvPr id="56" name="直接连接符 55"/>
            <p:cNvCxnSpPr/>
            <p:nvPr/>
          </p:nvCxnSpPr>
          <p:spPr>
            <a:xfrm>
              <a:off x="2128576" y="3376152"/>
              <a:ext cx="432001"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灯片编号占位符 4">
            <a:extLst>
              <a:ext uri="{FF2B5EF4-FFF2-40B4-BE49-F238E27FC236}">
                <a16:creationId xmlns:a16="http://schemas.microsoft.com/office/drawing/2014/main" id="{5B159BBC-D2F0-6C2A-FB56-23C8B475A15C}"/>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34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2">
            <a:grayscl/>
            <a:extLst>
              <a:ext uri="{28A0092B-C50C-407E-A947-70E740481C1C}">
                <a14:useLocalDpi xmlns:a14="http://schemas.microsoft.com/office/drawing/2010/main" val="0"/>
              </a:ext>
            </a:extLst>
          </a:blip>
          <a:srcRect/>
          <a:stretch>
            <a:fillRect/>
          </a:stretch>
        </p:blipFill>
        <p:spPr>
          <a:xfrm>
            <a:off x="441533" y="1350354"/>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441648" y="1350354"/>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238289" y="1455902"/>
            <a:ext cx="9780270" cy="4121785"/>
          </a:xfrm>
          <a:prstGeom prst="rect">
            <a:avLst/>
          </a:prstGeom>
          <a:noFill/>
        </p:spPr>
        <p:txBody>
          <a:bodyPr wrap="square" rtlCol="0">
            <a:noAutofit/>
          </a:bodyPr>
          <a:lstStyle/>
          <a:p>
            <a:pPr indent="720000" algn="just">
              <a:lnSpc>
                <a:spcPct val="150000"/>
              </a:lnSpc>
            </a:pPr>
            <a:r>
              <a:rPr lang="zh-CN" altLang="en-US" sz="2800" b="1" kern="100" dirty="0">
                <a:solidFill>
                  <a:schemeClr val="bg1"/>
                </a:solidFill>
                <a:latin typeface="微软雅黑" panose="020B0503020204020204" pitchFamily="34" charset="-122"/>
                <a:ea typeface="微软雅黑" panose="020B0503020204020204" pitchFamily="34" charset="-122"/>
              </a:rPr>
              <a:t>在对可回收资源管理系统执行系统测试之后，测试团队协助测试经理展开</a:t>
            </a:r>
            <a:r>
              <a:rPr lang="zh-CN" altLang="en-US" sz="2800" b="1" kern="100" dirty="0">
                <a:solidFill>
                  <a:srgbClr val="FFFF00"/>
                </a:solidFill>
                <a:latin typeface="微软雅黑" panose="020B0503020204020204" pitchFamily="34" charset="-122"/>
                <a:ea typeface="微软雅黑" panose="020B0503020204020204" pitchFamily="34" charset="-122"/>
              </a:rPr>
              <a:t>α测试</a:t>
            </a:r>
            <a:r>
              <a:rPr lang="zh-CN" altLang="en-US" sz="2800" b="1" kern="100" dirty="0">
                <a:solidFill>
                  <a:schemeClr val="bg1"/>
                </a:solidFill>
                <a:latin typeface="微软雅黑" panose="020B0503020204020204" pitchFamily="34" charset="-122"/>
                <a:ea typeface="微软雅黑" panose="020B0503020204020204" pitchFamily="34" charset="-122"/>
              </a:rPr>
              <a:t>。从项目团队中，选择2名开发人员、2名测试人员、1名需求分析人员、1名设计人员，以及从其他软件项目团队选择2名研发人员、2名非研发人员，</a:t>
            </a:r>
            <a:r>
              <a:rPr lang="zh-CN" altLang="en-US" sz="2800" b="1" kern="100" dirty="0">
                <a:solidFill>
                  <a:srgbClr val="FFFF00"/>
                </a:solidFill>
                <a:latin typeface="微软雅黑" panose="020B0503020204020204" pitchFamily="34" charset="-122"/>
                <a:ea typeface="微软雅黑" panose="020B0503020204020204" pitchFamily="34" charset="-122"/>
              </a:rPr>
              <a:t>共10人</a:t>
            </a:r>
            <a:r>
              <a:rPr lang="zh-CN" altLang="en-US" sz="2800" b="1" kern="100" dirty="0">
                <a:solidFill>
                  <a:schemeClr val="bg1"/>
                </a:solidFill>
                <a:latin typeface="微软雅黑" panose="020B0503020204020204" pitchFamily="34" charset="-122"/>
                <a:ea typeface="微软雅黑" panose="020B0503020204020204" pitchFamily="34" charset="-122"/>
              </a:rPr>
              <a:t>分别进行测试。</a:t>
            </a:r>
          </a:p>
          <a:p>
            <a:pPr algn="just">
              <a:lnSpc>
                <a:spcPct val="150000"/>
              </a:lnSpc>
            </a:pPr>
            <a:r>
              <a:rPr lang="zh-CN" altLang="en-US" sz="2800" b="1" kern="100" dirty="0">
                <a:solidFill>
                  <a:schemeClr val="bg1"/>
                </a:solidFill>
                <a:latin typeface="微软雅黑" panose="020B0503020204020204" pitchFamily="34" charset="-122"/>
                <a:ea typeface="微软雅黑" panose="020B0503020204020204" pitchFamily="34" charset="-122"/>
              </a:rPr>
              <a:t>每位α测试人员独立展开测试，依据需求规范或者根据经验和偏好，自行设计测试用例。</a:t>
            </a:r>
          </a:p>
        </p:txBody>
      </p:sp>
      <p:sp>
        <p:nvSpPr>
          <p:cNvPr id="16" name="矩形 15"/>
          <p:cNvSpPr/>
          <p:nvPr/>
        </p:nvSpPr>
        <p:spPr>
          <a:xfrm>
            <a:off x="1152000" y="288000"/>
            <a:ext cx="1410335"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α</a:t>
            </a: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测试</a:t>
            </a:r>
          </a:p>
        </p:txBody>
      </p:sp>
      <p:sp>
        <p:nvSpPr>
          <p:cNvPr id="2" name="灯片编号占位符 4">
            <a:extLst>
              <a:ext uri="{FF2B5EF4-FFF2-40B4-BE49-F238E27FC236}">
                <a16:creationId xmlns:a16="http://schemas.microsoft.com/office/drawing/2014/main" id="{C2ECE25E-DD8A-4508-FFF9-5F06A25FCF6E}"/>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35</a:t>
            </a:fld>
            <a:endParaRPr lang="zh-CN" altLang="en-US" dirty="0"/>
          </a:p>
        </p:txBody>
      </p:sp>
      <p:sp>
        <p:nvSpPr>
          <p:cNvPr id="3" name="文本框 2">
            <a:extLst>
              <a:ext uri="{FF2B5EF4-FFF2-40B4-BE49-F238E27FC236}">
                <a16:creationId xmlns:a16="http://schemas.microsoft.com/office/drawing/2014/main" id="{E32A5EE1-9537-C1FE-4BF4-4B4760615749}"/>
              </a:ext>
            </a:extLst>
          </p:cNvPr>
          <p:cNvSpPr txBox="1"/>
          <p:nvPr/>
        </p:nvSpPr>
        <p:spPr>
          <a:xfrm>
            <a:off x="4727644" y="602897"/>
            <a:ext cx="4176408" cy="461665"/>
          </a:xfrm>
          <a:prstGeom prst="rect">
            <a:avLst/>
          </a:prstGeom>
          <a:noFill/>
        </p:spPr>
        <p:txBody>
          <a:bodyPr wrap="square" rtlCol="0">
            <a:spAutoFit/>
          </a:bodyPr>
          <a:lstStyle/>
          <a:p>
            <a:r>
              <a:rPr lang="en-US" altLang="zh-CN" sz="2400" dirty="0">
                <a:solidFill>
                  <a:srgbClr val="FF0000"/>
                </a:solidFill>
                <a:latin typeface="微软雅黑" panose="020B0503020204020204" pitchFamily="34" charset="-122"/>
                <a:ea typeface="微软雅黑" panose="020B0503020204020204" pitchFamily="34" charset="-122"/>
              </a:rPr>
              <a:t>Q</a:t>
            </a:r>
            <a:r>
              <a:rPr lang="zh-CN" altLang="en-US" sz="2400" dirty="0">
                <a:solidFill>
                  <a:srgbClr val="FF0000"/>
                </a:solidFill>
                <a:latin typeface="微软雅黑" panose="020B0503020204020204" pitchFamily="34" charset="-122"/>
                <a:ea typeface="微软雅黑" panose="020B0503020204020204" pitchFamily="34" charset="-122"/>
              </a:rPr>
              <a:t>：这个测试是用户测试吗？</a:t>
            </a:r>
          </a:p>
        </p:txBody>
      </p:sp>
      <p:sp>
        <p:nvSpPr>
          <p:cNvPr id="4" name="矩形 3">
            <a:extLst>
              <a:ext uri="{FF2B5EF4-FFF2-40B4-BE49-F238E27FC236}">
                <a16:creationId xmlns:a16="http://schemas.microsoft.com/office/drawing/2014/main" id="{C7DCC816-9543-4597-8541-97AC95E6409F}"/>
              </a:ext>
            </a:extLst>
          </p:cNvPr>
          <p:cNvSpPr/>
          <p:nvPr/>
        </p:nvSpPr>
        <p:spPr>
          <a:xfrm>
            <a:off x="9436196" y="2193344"/>
            <a:ext cx="1517515" cy="5690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932632C-8EBF-1C0F-DD28-871F2B2FEECC}"/>
              </a:ext>
            </a:extLst>
          </p:cNvPr>
          <p:cNvSpPr/>
          <p:nvPr/>
        </p:nvSpPr>
        <p:spPr>
          <a:xfrm>
            <a:off x="1880498" y="2856691"/>
            <a:ext cx="1517515" cy="5690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EBDE6D2-0B06-97C8-7079-05A925F1647D}"/>
              </a:ext>
            </a:extLst>
          </p:cNvPr>
          <p:cNvSpPr/>
          <p:nvPr/>
        </p:nvSpPr>
        <p:spPr>
          <a:xfrm>
            <a:off x="4240049" y="2859935"/>
            <a:ext cx="2191966" cy="5690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BD7D9F9-1BFF-6FFA-92F5-6A62B77845D0}"/>
              </a:ext>
            </a:extLst>
          </p:cNvPr>
          <p:cNvSpPr/>
          <p:nvPr/>
        </p:nvSpPr>
        <p:spPr>
          <a:xfrm>
            <a:off x="7191983" y="3505690"/>
            <a:ext cx="1880681" cy="5690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5B999D0-AD89-8457-6B3E-311439DC367E}"/>
              </a:ext>
            </a:extLst>
          </p:cNvPr>
          <p:cNvSpPr/>
          <p:nvPr/>
        </p:nvSpPr>
        <p:spPr>
          <a:xfrm>
            <a:off x="7370323" y="2856691"/>
            <a:ext cx="1423666" cy="5690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8B0237E-1E55-9F90-8CF6-FF004F34B687}"/>
              </a:ext>
            </a:extLst>
          </p:cNvPr>
          <p:cNvSpPr/>
          <p:nvPr/>
        </p:nvSpPr>
        <p:spPr>
          <a:xfrm>
            <a:off x="4789253" y="3516794"/>
            <a:ext cx="1517514" cy="56906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EC9A7D9C-BA5B-10CB-D2E7-4A5918E8B199}"/>
              </a:ext>
            </a:extLst>
          </p:cNvPr>
          <p:cNvCxnSpPr>
            <a:cxnSpLocks/>
          </p:cNvCxnSpPr>
          <p:nvPr/>
        </p:nvCxnSpPr>
        <p:spPr>
          <a:xfrm>
            <a:off x="2853447" y="3505690"/>
            <a:ext cx="2237362" cy="27494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43146C2-F5DF-77D0-E0B5-A63EC52FCF27}"/>
              </a:ext>
            </a:extLst>
          </p:cNvPr>
          <p:cNvSpPr txBox="1"/>
          <p:nvPr/>
        </p:nvSpPr>
        <p:spPr>
          <a:xfrm>
            <a:off x="5220513" y="6255103"/>
            <a:ext cx="2029838" cy="461665"/>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不是用户！</a:t>
            </a:r>
          </a:p>
        </p:txBody>
      </p:sp>
      <p:cxnSp>
        <p:nvCxnSpPr>
          <p:cNvPr id="23" name="直接箭头连接符 22">
            <a:extLst>
              <a:ext uri="{FF2B5EF4-FFF2-40B4-BE49-F238E27FC236}">
                <a16:creationId xmlns:a16="http://schemas.microsoft.com/office/drawing/2014/main" id="{85F2FA09-62E9-29BC-06E4-97183C970CB3}"/>
              </a:ext>
            </a:extLst>
          </p:cNvPr>
          <p:cNvCxnSpPr>
            <a:cxnSpLocks/>
          </p:cNvCxnSpPr>
          <p:nvPr/>
        </p:nvCxnSpPr>
        <p:spPr>
          <a:xfrm>
            <a:off x="5830111" y="4241324"/>
            <a:ext cx="0" cy="20137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B80B5B7-9286-57A3-4C08-D201052318F0}"/>
              </a:ext>
            </a:extLst>
          </p:cNvPr>
          <p:cNvCxnSpPr>
            <a:cxnSpLocks/>
          </p:cNvCxnSpPr>
          <p:nvPr/>
        </p:nvCxnSpPr>
        <p:spPr>
          <a:xfrm flipH="1">
            <a:off x="6499290" y="4154689"/>
            <a:ext cx="1582866" cy="20825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CCD0F4B9-CF2D-0C47-8D7F-CF80A0C085AE}"/>
              </a:ext>
            </a:extLst>
          </p:cNvPr>
          <p:cNvCxnSpPr>
            <a:cxnSpLocks/>
          </p:cNvCxnSpPr>
          <p:nvPr/>
        </p:nvCxnSpPr>
        <p:spPr>
          <a:xfrm flipH="1">
            <a:off x="7101193" y="2905328"/>
            <a:ext cx="3210025" cy="3409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11" grpId="0" animBg="1"/>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txBody>
          <a:bodyPr/>
          <a:lstStyle/>
          <a:p>
            <a:endParaRPr lang="zh-CN" altLang="en-US"/>
          </a:p>
        </p:txBody>
      </p:sp>
      <p:sp>
        <p:nvSpPr>
          <p:cNvPr id="10" name="矩形 9"/>
          <p:cNvSpPr/>
          <p:nvPr/>
        </p:nvSpPr>
        <p:spPr>
          <a:xfrm>
            <a:off x="1152000" y="288000"/>
            <a:ext cx="1410335"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α</a:t>
            </a: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测试</a:t>
            </a:r>
          </a:p>
        </p:txBody>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6" name="文本框 5"/>
          <p:cNvSpPr txBox="1"/>
          <p:nvPr/>
        </p:nvSpPr>
        <p:spPr>
          <a:xfrm>
            <a:off x="435610" y="1174750"/>
            <a:ext cx="6747510" cy="4689475"/>
          </a:xfrm>
          <a:prstGeom prst="rect">
            <a:avLst/>
          </a:prstGeom>
          <a:noFill/>
        </p:spPr>
        <p:txBody>
          <a:bodyPr wrap="square" rtlCol="0">
            <a:noAutofit/>
          </a:bodyPr>
          <a:lstStyle/>
          <a:p>
            <a:r>
              <a:rPr lang="zh-CN" altLang="en-US" sz="2800" kern="100" dirty="0">
                <a:solidFill>
                  <a:schemeClr val="tx1"/>
                </a:solidFill>
                <a:latin typeface="微软雅黑" panose="020B0503020204020204" pitchFamily="34" charset="-122"/>
                <a:ea typeface="微软雅黑" panose="020B0503020204020204" pitchFamily="34" charset="-122"/>
                <a:sym typeface="+mn-ea"/>
              </a:rPr>
              <a:t>第一轮α测试之后，10位测试人员共发现：严重缺陷10个、一般缺陷26个、轻微缺陷48个。</a:t>
            </a:r>
          </a:p>
          <a:p>
            <a:endParaRPr lang="zh-CN" altLang="en-US" sz="2800" kern="100" dirty="0">
              <a:solidFill>
                <a:schemeClr val="tx1"/>
              </a:solidFill>
              <a:latin typeface="微软雅黑" panose="020B0503020204020204" pitchFamily="34" charset="-122"/>
              <a:ea typeface="微软雅黑" panose="020B0503020204020204" pitchFamily="34" charset="-122"/>
              <a:sym typeface="+mn-ea"/>
            </a:endParaRPr>
          </a:p>
          <a:p>
            <a:r>
              <a:rPr lang="zh-CN" altLang="en-US" sz="2800" kern="100" dirty="0">
                <a:solidFill>
                  <a:schemeClr val="tx1"/>
                </a:solidFill>
                <a:latin typeface="微软雅黑" panose="020B0503020204020204" pitchFamily="34" charset="-122"/>
                <a:ea typeface="微软雅黑" panose="020B0503020204020204" pitchFamily="34" charset="-122"/>
                <a:sym typeface="+mn-ea"/>
              </a:rPr>
              <a:t>可回收资源管理系统团队成员在拿到测试报告之后，对系统进行了修复。此后，进行了第二轮和第三轮的α测试。</a:t>
            </a:r>
          </a:p>
          <a:p>
            <a:endParaRPr lang="zh-CN" altLang="en-US" sz="2800" kern="100" dirty="0">
              <a:solidFill>
                <a:schemeClr val="tx1"/>
              </a:solidFill>
              <a:latin typeface="微软雅黑" panose="020B0503020204020204" pitchFamily="34" charset="-122"/>
              <a:ea typeface="微软雅黑" panose="020B0503020204020204" pitchFamily="34" charset="-122"/>
              <a:sym typeface="+mn-ea"/>
            </a:endParaRPr>
          </a:p>
          <a:p>
            <a:r>
              <a:rPr lang="zh-CN" altLang="en-US" sz="2800" kern="100" dirty="0">
                <a:solidFill>
                  <a:schemeClr val="tx1"/>
                </a:solidFill>
                <a:latin typeface="微软雅黑" panose="020B0503020204020204" pitchFamily="34" charset="-122"/>
                <a:ea typeface="微软雅黑" panose="020B0503020204020204" pitchFamily="34" charset="-122"/>
                <a:sym typeface="+mn-ea"/>
              </a:rPr>
              <a:t>三轮α测试之后，共发现并修复严重缺陷18个，一般缺陷42个、轻微缺陷63个。</a:t>
            </a:r>
          </a:p>
        </p:txBody>
      </p:sp>
      <p:sp>
        <p:nvSpPr>
          <p:cNvPr id="2" name="灯片编号占位符 4">
            <a:extLst>
              <a:ext uri="{FF2B5EF4-FFF2-40B4-BE49-F238E27FC236}">
                <a16:creationId xmlns:a16="http://schemas.microsoft.com/office/drawing/2014/main" id="{F31440A3-F009-AAA6-116A-1A0286C78DA0}"/>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36</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65810" y="1059180"/>
            <a:ext cx="9053830" cy="1276985"/>
          </a:xfrm>
          <a:prstGeom prst="rect">
            <a:avLst/>
          </a:prstGeom>
        </p:spPr>
        <p:txBody>
          <a:bodyPr wrap="none">
            <a:no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28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由于可回收资源管理系统面向的是普通大众，</a:t>
            </a:r>
            <a:r>
              <a:rPr lang="zh-CN" altLang="en-US" sz="2800"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且该系统需</a:t>
            </a:r>
          </a:p>
          <a:p>
            <a:pPr marL="0" marR="0" lvl="0" indent="0" algn="l" defTabSz="914400" rtl="0" eaLnBrk="1" fontAlgn="auto" latinLnBrk="0" hangingPunct="1">
              <a:lnSpc>
                <a:spcPct val="100000"/>
              </a:lnSpc>
              <a:spcBef>
                <a:spcPct val="20000"/>
              </a:spcBef>
              <a:spcAft>
                <a:spcPts val="0"/>
              </a:spcAft>
              <a:buClrTx/>
              <a:buSzTx/>
              <a:buFontTx/>
              <a:buNone/>
              <a:defRPr/>
            </a:pPr>
            <a:r>
              <a:rPr lang="zh-CN" altLang="en-US" sz="2800"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要资源回收箱硬件支持，因此采用了</a:t>
            </a:r>
            <a:r>
              <a:rPr lang="zh-CN" altLang="en-US" sz="2800" b="1"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两种类型</a:t>
            </a:r>
            <a:r>
              <a:rPr lang="zh-CN" altLang="en-US" sz="2800"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的测试。</a:t>
            </a:r>
            <a:endParaRPr kumimoji="0" lang="zh-CN" altLang="en-US" sz="28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1152000" y="2252989"/>
            <a:ext cx="4328523" cy="3600986"/>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a:t>
            </a:r>
            <a:r>
              <a:rPr kumimoji="0" lang="en-US" altLang="zh-CN"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1</a:t>
            </a: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）第一种测试是邀请了9名人员到公司，在受控环境下进行测试。受邀人员包括：3名小区居民、2名客户公司人员、2名教师以及2名学生。</a:t>
            </a:r>
          </a:p>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受邀人员使用的测试手机和计算机上都安装了录屏软件和事件记录工具，他们的测试过程被全程记录下来：</a:t>
            </a:r>
            <a:r>
              <a:rPr lang="zh-CN" altLang="en-US" sz="2000" b="1"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共发现了1个严重缺陷、8个一般和轻微缺陷；此外，他们还给出了6条有价值的建议。</a:t>
            </a:r>
            <a:endParaRPr lang="zh-CN" altLang="en-US" sz="2000" b="1" kern="100" dirty="0">
              <a:solidFill>
                <a:schemeClr val="tx1">
                  <a:lumMod val="95000"/>
                  <a:lumOff val="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6283798" y="2249715"/>
            <a:ext cx="4246700" cy="3230245"/>
          </a:xfrm>
          <a:prstGeom prst="rect">
            <a:avLst/>
          </a:prstGeom>
        </p:spPr>
        <p:txBody>
          <a:bodyPr wrap="square">
            <a:spAutoFit/>
          </a:bodyPr>
          <a:lstStyle/>
          <a:p>
            <a:pPr marL="0" marR="0" lvl="0" indent="0" defTabSz="914400" rtl="0" eaLnBrk="1" fontAlgn="auto" latinLnBrk="0" hangingPunct="1">
              <a:lnSpc>
                <a:spcPct val="100000"/>
              </a:lnSpc>
              <a:spcBef>
                <a:spcPct val="20000"/>
              </a:spcBef>
              <a:spcAft>
                <a:spcPts val="0"/>
              </a:spcAft>
              <a:buClrTx/>
              <a:buSzTx/>
              <a:buFontTx/>
              <a:buNone/>
              <a:defRPr/>
            </a:pP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a:t>
            </a:r>
            <a:r>
              <a:rPr kumimoji="0" lang="en-US" altLang="zh-CN"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2</a:t>
            </a:r>
            <a:r>
              <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）另一种β测试是将几台资源回收箱分别部署在几个居民小区或学校，由相关人员在小区内进行宣传和讲解。</a:t>
            </a:r>
          </a:p>
          <a:p>
            <a:pPr marL="0" marR="0" lvl="0" indent="0" defTabSz="914400" rtl="0" eaLnBrk="1" fontAlgn="auto" latinLnBrk="0" hangingPunct="1">
              <a:lnSpc>
                <a:spcPct val="100000"/>
              </a:lnSpc>
              <a:spcBef>
                <a:spcPct val="20000"/>
              </a:spcBef>
              <a:spcAft>
                <a:spcPts val="0"/>
              </a:spcAft>
              <a:buClrTx/>
              <a:buSzTx/>
              <a:buFontTx/>
              <a:buNone/>
              <a:defRPr/>
            </a:pPr>
            <a:r>
              <a:rPr lang="zh-CN" altLang="en-US" sz="2000" kern="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sym typeface="+mn-ea"/>
              </a:rPr>
              <a:t>经过两个星期的试运行，共有近100名用户试用了可回收资源管理系统：</a:t>
            </a:r>
            <a:r>
              <a:rPr lang="zh-CN" altLang="en-US" sz="2000" b="1"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共发现了17个一般和轻微缺陷，给出了10条有价值的建议。这些缺陷和建议主要是关于系统易用性方面的问题。</a:t>
            </a:r>
            <a:endParaRPr kumimoji="0" lang="zh-CN" altLang="en-US" sz="20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
        <p:nvSpPr>
          <p:cNvPr id="23" name="矩形 22"/>
          <p:cNvSpPr/>
          <p:nvPr/>
        </p:nvSpPr>
        <p:spPr>
          <a:xfrm>
            <a:off x="1152000" y="288000"/>
            <a:ext cx="1400175"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β测试</a:t>
            </a:r>
          </a:p>
        </p:txBody>
      </p:sp>
      <p:sp>
        <p:nvSpPr>
          <p:cNvPr id="2" name="文本框 1"/>
          <p:cNvSpPr txBox="1"/>
          <p:nvPr/>
        </p:nvSpPr>
        <p:spPr>
          <a:xfrm>
            <a:off x="397827" y="5672735"/>
            <a:ext cx="11396345" cy="1004570"/>
          </a:xfrm>
          <a:prstGeom prst="rect">
            <a:avLst/>
          </a:prstGeom>
          <a:noFill/>
        </p:spPr>
        <p:txBody>
          <a:bodyPr wrap="square" rtlCol="0">
            <a:noAutofit/>
          </a:bodyPr>
          <a:lstStyle/>
          <a:p>
            <a:r>
              <a:rPr lang="zh-CN" altLang="en-US" sz="2400" dirty="0"/>
              <a:t>此后，又进行了第二轮的β测试。两轮β测试过后，可回收资源管理系统中的严重缺陷被修复，发现的一般和轻微缺陷也越来越少。</a:t>
            </a:r>
          </a:p>
        </p:txBody>
      </p:sp>
      <p:cxnSp>
        <p:nvCxnSpPr>
          <p:cNvPr id="4" name="koppt-连接线">
            <a:extLst>
              <a:ext uri="{FF2B5EF4-FFF2-40B4-BE49-F238E27FC236}">
                <a16:creationId xmlns:a16="http://schemas.microsoft.com/office/drawing/2014/main" id="{A38D5EA0-0D66-1F6C-619F-A87E0C1010D0}"/>
              </a:ext>
            </a:extLst>
          </p:cNvPr>
          <p:cNvCxnSpPr>
            <a:cxnSpLocks/>
          </p:cNvCxnSpPr>
          <p:nvPr/>
        </p:nvCxnSpPr>
        <p:spPr>
          <a:xfrm>
            <a:off x="5878880" y="2168067"/>
            <a:ext cx="0" cy="3422465"/>
          </a:xfrm>
          <a:prstGeom prst="line">
            <a:avLst/>
          </a:prstGeom>
          <a:ln w="28575">
            <a:solidFill>
              <a:srgbClr val="00467F"/>
            </a:solidFill>
            <a:prstDash val="dash"/>
          </a:ln>
        </p:spPr>
        <p:style>
          <a:lnRef idx="1">
            <a:schemeClr val="accent1"/>
          </a:lnRef>
          <a:fillRef idx="0">
            <a:schemeClr val="accent1"/>
          </a:fillRef>
          <a:effectRef idx="0">
            <a:schemeClr val="accent1"/>
          </a:effectRef>
          <a:fontRef idx="minor">
            <a:schemeClr val="tx1"/>
          </a:fontRef>
        </p:style>
      </p:cxnSp>
      <p:sp>
        <p:nvSpPr>
          <p:cNvPr id="3" name="灯片编号占位符 4">
            <a:extLst>
              <a:ext uri="{FF2B5EF4-FFF2-40B4-BE49-F238E27FC236}">
                <a16:creationId xmlns:a16="http://schemas.microsoft.com/office/drawing/2014/main" id="{B2437B69-5969-CB89-EF7B-7245F5718830}"/>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37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2">
            <a:grayscl/>
            <a:extLst>
              <a:ext uri="{28A0092B-C50C-407E-A947-70E740481C1C}">
                <a14:useLocalDpi xmlns:a14="http://schemas.microsoft.com/office/drawing/2010/main" val="0"/>
              </a:ext>
            </a:extLst>
          </a:blip>
          <a:srcRect/>
          <a:stretch>
            <a:fill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p:cNvSpPr/>
          <p:nvPr/>
        </p:nvSpPr>
        <p:spPr>
          <a:xfrm>
            <a:off x="868045" y="1104900"/>
            <a:ext cx="4029710" cy="5575300"/>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p:cNvSpPr txBox="1"/>
          <p:nvPr/>
        </p:nvSpPr>
        <p:spPr>
          <a:xfrm>
            <a:off x="1151890" y="3261995"/>
            <a:ext cx="3407410" cy="2616835"/>
          </a:xfrm>
          <a:prstGeom prst="rect">
            <a:avLst/>
          </a:prstGeom>
          <a:noFill/>
        </p:spPr>
        <p:txBody>
          <a:bodyPr wrap="square" rtlCol="0">
            <a:noAutofit/>
          </a:bodyPr>
          <a:lstStyle/>
          <a:p>
            <a:pPr algn="just">
              <a:lnSpc>
                <a:spcPct val="150000"/>
              </a:lnSpc>
            </a:pPr>
            <a:r>
              <a:rPr lang="zh-CN" altLang="en-US" sz="2200" b="1" kern="100" dirty="0">
                <a:solidFill>
                  <a:schemeClr val="bg1"/>
                </a:solidFill>
                <a:latin typeface="微软雅黑" panose="020B0503020204020204" pitchFamily="34" charset="-122"/>
                <a:ea typeface="微软雅黑" panose="020B0503020204020204" pitchFamily="34" charset="-122"/>
              </a:rPr>
              <a:t>用户投递的物品很多是快递包装纸盒，这类物品体积较大，少量几个纸盒就将回收箱装满了。</a:t>
            </a:r>
          </a:p>
        </p:txBody>
      </p:sp>
      <p:sp>
        <p:nvSpPr>
          <p:cNvPr id="15" name="矩形 14"/>
          <p:cNvSpPr/>
          <p:nvPr/>
        </p:nvSpPr>
        <p:spPr>
          <a:xfrm>
            <a:off x="5414645" y="1955165"/>
            <a:ext cx="5759450" cy="3777615"/>
          </a:xfrm>
          <a:prstGeom prst="rect">
            <a:avLst/>
          </a:prstGeom>
        </p:spPr>
        <p:txBody>
          <a:bodyPr wrap="square">
            <a:noAutofit/>
          </a:bodyPr>
          <a:lstStyle/>
          <a:p>
            <a:pPr indent="431800" fontAlgn="auto">
              <a:lnSpc>
                <a:spcPct val="100000"/>
              </a:lnSpc>
            </a:pPr>
            <a:r>
              <a:rPr lang="zh-CN" altLang="en-US" sz="2200" kern="1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针对这个问题，研发团队和客户一起商量解决方案：综合考虑成本问题，和物业合作，在小区内建造回收站；给用户提供资源回收袋，通过扫描将回收袋和用户绑定起来；用户将物品装入回收袋之后，送到回收站即可。</a:t>
            </a:r>
          </a:p>
          <a:p>
            <a:pPr indent="431800" fontAlgn="auto">
              <a:lnSpc>
                <a:spcPct val="100000"/>
              </a:lnSpc>
            </a:pPr>
            <a:r>
              <a:rPr lang="zh-CN" altLang="en-US" sz="2200" kern="1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这样的解决方案，虽然降低了成本，但对需求也带来了较大的变更。经过协商，研发团队将该新增功能作为二期项目进行开发，一期产品的系统功能还按照原先的合同执行。在一期产品试运行期间，可以进行二期的开发，这样能够提高效率并占领市场。</a:t>
            </a:r>
          </a:p>
        </p:txBody>
      </p:sp>
      <p:sp>
        <p:nvSpPr>
          <p:cNvPr id="16" name="矩形 15"/>
          <p:cNvSpPr/>
          <p:nvPr/>
        </p:nvSpPr>
        <p:spPr>
          <a:xfrm>
            <a:off x="1152000" y="288000"/>
            <a:ext cx="1400175"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β</a:t>
            </a: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测试</a:t>
            </a:r>
          </a:p>
        </p:txBody>
      </p:sp>
      <p:sp>
        <p:nvSpPr>
          <p:cNvPr id="20" name="矩形 19"/>
          <p:cNvSpPr/>
          <p:nvPr/>
        </p:nvSpPr>
        <p:spPr>
          <a:xfrm>
            <a:off x="1151890" y="1468120"/>
            <a:ext cx="8597265" cy="915670"/>
          </a:xfrm>
          <a:prstGeom prst="rect">
            <a:avLst/>
          </a:prstGeom>
        </p:spPr>
        <p:txBody>
          <a:bodyPr wrap="none">
            <a:no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在进行β测试时，</a:t>
            </a:r>
          </a:p>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发现了一个原先</a:t>
            </a:r>
          </a:p>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未认真考虑的问题：</a:t>
            </a:r>
          </a:p>
        </p:txBody>
      </p:sp>
      <p:cxnSp>
        <p:nvCxnSpPr>
          <p:cNvPr id="22" name="直接连接符 21"/>
          <p:cNvCxnSpPr/>
          <p:nvPr/>
        </p:nvCxnSpPr>
        <p:spPr>
          <a:xfrm>
            <a:off x="3384550" y="300609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4">
            <a:extLst>
              <a:ext uri="{FF2B5EF4-FFF2-40B4-BE49-F238E27FC236}">
                <a16:creationId xmlns:a16="http://schemas.microsoft.com/office/drawing/2014/main" id="{F5B4897F-D266-2477-569E-B3C5FE371E39}"/>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38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152000" y="288000"/>
            <a:ext cx="20116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正式验收</a:t>
            </a:r>
          </a:p>
        </p:txBody>
      </p:sp>
      <p:sp>
        <p:nvSpPr>
          <p:cNvPr id="2" name="文本框 1"/>
          <p:cNvSpPr txBox="1"/>
          <p:nvPr/>
        </p:nvSpPr>
        <p:spPr>
          <a:xfrm>
            <a:off x="1152525" y="1019175"/>
            <a:ext cx="7846060" cy="456565"/>
          </a:xfrm>
          <a:prstGeom prst="rect">
            <a:avLst/>
          </a:prstGeom>
          <a:noFill/>
        </p:spPr>
        <p:txBody>
          <a:bodyPr wrap="square" rtlCol="0">
            <a:noAutofit/>
          </a:bodyPr>
          <a:lstStyle/>
          <a:p>
            <a:r>
              <a:rPr lang="zh-CN" altLang="en-US"/>
              <a:t>在经过β测试并修复缺陷之后，客户组织人员进行正式的项目验收工作。</a:t>
            </a:r>
          </a:p>
        </p:txBody>
      </p:sp>
      <p:sp>
        <p:nvSpPr>
          <p:cNvPr id="5" name="矩形 4">
            <a:extLst>
              <a:ext uri="{FF2B5EF4-FFF2-40B4-BE49-F238E27FC236}">
                <a16:creationId xmlns:a16="http://schemas.microsoft.com/office/drawing/2014/main" id="{5A343202-D81B-159D-F12A-BAE8B83C1BC8}"/>
              </a:ext>
            </a:extLst>
          </p:cNvPr>
          <p:cNvSpPr/>
          <p:nvPr/>
        </p:nvSpPr>
        <p:spPr>
          <a:xfrm>
            <a:off x="1007074" y="1561756"/>
            <a:ext cx="10177851" cy="1076942"/>
          </a:xfrm>
          <a:prstGeom prst="rect">
            <a:avLst/>
          </a:prstGeom>
        </p:spPr>
        <p:txBody>
          <a:bodyPr wrap="square">
            <a:noAutofit/>
          </a:bodyPr>
          <a:lstStyle/>
          <a:p>
            <a:pPr marL="179705" indent="-179705" fontAlgn="auto">
              <a:lnSpc>
                <a:spcPct val="100000"/>
              </a:lnSpc>
              <a:spcBef>
                <a:spcPts val="0"/>
              </a:spcBef>
              <a:buFont typeface="Arial" panose="020B0604020202020204" pitchFamily="34" charset="0"/>
              <a:buChar char="•"/>
            </a:pP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rPr>
              <a:t>在正式</a:t>
            </a:r>
            <a:r>
              <a:rPr lang="zh-CN" altLang="en-US" sz="2000" b="1" kern="0" dirty="0">
                <a:solidFill>
                  <a:prstClr val="black">
                    <a:lumMod val="95000"/>
                    <a:lumOff val="5000"/>
                  </a:prstClr>
                </a:solidFill>
                <a:latin typeface="微软雅黑" panose="020B0503020204020204" pitchFamily="34" charset="-122"/>
                <a:ea typeface="微软雅黑" panose="020B0503020204020204" pitchFamily="34" charset="-122"/>
              </a:rPr>
              <a:t>验收之前</a:t>
            </a: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rPr>
              <a:t>，可回收资源管理系统的研发团队，准备好合同、需求规范、概要设计文档、详细设计文档、程序源码、可执行软件、资源回收箱硬件、测试报告以及用户使用手册、各类型用户试用账户等。</a:t>
            </a:r>
            <a:endParaRPr lang="en-US" altLang="zh-CN" sz="2000" kern="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159BC4B2-421E-908A-D70E-ADD2CE71ACB8}"/>
              </a:ext>
            </a:extLst>
          </p:cNvPr>
          <p:cNvSpPr/>
          <p:nvPr/>
        </p:nvSpPr>
        <p:spPr>
          <a:xfrm>
            <a:off x="1007074" y="2638698"/>
            <a:ext cx="10096355" cy="1323439"/>
          </a:xfrm>
          <a:prstGeom prst="rect">
            <a:avLst/>
          </a:prstGeom>
        </p:spPr>
        <p:txBody>
          <a:bodyPr wrap="square">
            <a:spAutoFit/>
          </a:bodyPr>
          <a:lstStyle/>
          <a:p>
            <a:pPr marL="179705" indent="-179705" fontAlgn="auto">
              <a:lnSpc>
                <a:spcPct val="100000"/>
              </a:lnSpc>
              <a:spcBef>
                <a:spcPts val="0"/>
              </a:spcBef>
              <a:buFont typeface="Arial" panose="020B0604020202020204" pitchFamily="34" charset="0"/>
              <a:buChar char="•"/>
            </a:pP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rPr>
              <a:t>客户组织好验收人员，包括：市场人员、管理人员、维护人员、软件专家以及硬件专家等；并准备好一些使用场景、测试用例以及测试数据等。</a:t>
            </a:r>
          </a:p>
          <a:p>
            <a:pPr fontAlgn="auto">
              <a:lnSpc>
                <a:spcPct val="100000"/>
              </a:lnSpc>
              <a:spcBef>
                <a:spcPts val="0"/>
              </a:spcBef>
            </a:pPr>
            <a:r>
              <a:rPr lang="en-US" altLang="zh-CN" sz="2000" kern="0" dirty="0">
                <a:solidFill>
                  <a:prstClr val="black">
                    <a:lumMod val="95000"/>
                    <a:lumOff val="5000"/>
                  </a:prstClr>
                </a:solidFill>
                <a:latin typeface="微软雅黑" panose="020B0503020204020204" pitchFamily="34" charset="-122"/>
                <a:ea typeface="微软雅黑" panose="020B0503020204020204" pitchFamily="34" charset="-122"/>
              </a:rPr>
              <a:t>  </a:t>
            </a:r>
            <a:r>
              <a:rPr lang="en-US" altLang="zh-CN" sz="2000" kern="0" dirty="0" err="1">
                <a:solidFill>
                  <a:prstClr val="black">
                    <a:lumMod val="95000"/>
                    <a:lumOff val="5000"/>
                  </a:prstClr>
                </a:solidFill>
                <a:latin typeface="微软雅黑" panose="020B0503020204020204" pitchFamily="34" charset="-122"/>
                <a:ea typeface="微软雅黑" panose="020B0503020204020204" pitchFamily="34" charset="-122"/>
              </a:rPr>
              <a:t>此外，在验收之前，客户要求项目研发团队在客户公司将系统部署起来，并按照要求</a:t>
            </a:r>
            <a:r>
              <a:rPr lang="en-US" altLang="zh-CN" sz="2000" kern="0" dirty="0">
                <a:solidFill>
                  <a:prstClr val="black">
                    <a:lumMod val="95000"/>
                    <a:lumOff val="5000"/>
                  </a:prstClr>
                </a:solidFill>
                <a:latin typeface="微软雅黑" panose="020B0503020204020204" pitchFamily="34" charset="-122"/>
                <a:ea typeface="微软雅黑" panose="020B0503020204020204" pitchFamily="34" charset="-122"/>
              </a:rPr>
              <a:t>，</a:t>
            </a:r>
          </a:p>
          <a:p>
            <a:pPr fontAlgn="auto">
              <a:lnSpc>
                <a:spcPct val="100000"/>
              </a:lnSpc>
              <a:spcBef>
                <a:spcPts val="0"/>
              </a:spcBef>
            </a:pPr>
            <a:r>
              <a:rPr lang="en-US" altLang="zh-CN" sz="2000" kern="0" dirty="0">
                <a:solidFill>
                  <a:prstClr val="black">
                    <a:lumMod val="95000"/>
                    <a:lumOff val="5000"/>
                  </a:prstClr>
                </a:solidFill>
                <a:latin typeface="微软雅黑" panose="020B0503020204020204" pitchFamily="34" charset="-122"/>
                <a:ea typeface="微软雅黑" panose="020B0503020204020204" pitchFamily="34" charset="-122"/>
              </a:rPr>
              <a:t>  </a:t>
            </a:r>
            <a:r>
              <a:rPr lang="en-US" altLang="zh-CN" sz="2000" kern="0" dirty="0" err="1">
                <a:solidFill>
                  <a:prstClr val="black">
                    <a:lumMod val="95000"/>
                    <a:lumOff val="5000"/>
                  </a:prstClr>
                </a:solidFill>
                <a:latin typeface="微软雅黑" panose="020B0503020204020204" pitchFamily="34" charset="-122"/>
                <a:ea typeface="微软雅黑" panose="020B0503020204020204" pitchFamily="34" charset="-122"/>
              </a:rPr>
              <a:t>提前将测试数据以及试用账户配置好</a:t>
            </a:r>
            <a:r>
              <a:rPr lang="en-US" altLang="zh-CN" sz="2000" kern="0" dirty="0">
                <a:solidFill>
                  <a:prstClr val="black">
                    <a:lumMod val="95000"/>
                    <a:lumOff val="5000"/>
                  </a:prstClr>
                </a:solidFill>
                <a:latin typeface="微软雅黑" panose="020B0503020204020204" pitchFamily="34" charset="-122"/>
                <a:ea typeface="微软雅黑" panose="020B0503020204020204" pitchFamily="34" charset="-122"/>
              </a:rPr>
              <a:t>。</a:t>
            </a:r>
          </a:p>
        </p:txBody>
      </p:sp>
      <p:sp>
        <p:nvSpPr>
          <p:cNvPr id="7" name="矩形 6">
            <a:extLst>
              <a:ext uri="{FF2B5EF4-FFF2-40B4-BE49-F238E27FC236}">
                <a16:creationId xmlns:a16="http://schemas.microsoft.com/office/drawing/2014/main" id="{5EF7E990-2866-E328-546B-774D09EE474D}"/>
              </a:ext>
            </a:extLst>
          </p:cNvPr>
          <p:cNvSpPr/>
          <p:nvPr/>
        </p:nvSpPr>
        <p:spPr>
          <a:xfrm>
            <a:off x="1007074" y="3962137"/>
            <a:ext cx="9974435" cy="707886"/>
          </a:xfrm>
          <a:prstGeom prst="rect">
            <a:avLst/>
          </a:prstGeom>
        </p:spPr>
        <p:txBody>
          <a:bodyPr wrap="square">
            <a:spAutoFit/>
          </a:bodyPr>
          <a:lstStyle/>
          <a:p>
            <a:pPr marL="179705" indent="-179705" fontAlgn="auto">
              <a:lnSpc>
                <a:spcPct val="100000"/>
              </a:lnSpc>
              <a:spcBef>
                <a:spcPts val="0"/>
              </a:spcBef>
              <a:buFont typeface="Arial" panose="020B0604020202020204" pitchFamily="34" charset="0"/>
              <a:buChar char="•"/>
            </a:pP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rPr>
              <a:t>在正式</a:t>
            </a:r>
            <a:r>
              <a:rPr lang="zh-CN" altLang="en-US" sz="2000" b="1" kern="0" dirty="0">
                <a:solidFill>
                  <a:prstClr val="black">
                    <a:lumMod val="95000"/>
                    <a:lumOff val="5000"/>
                  </a:prstClr>
                </a:solidFill>
                <a:latin typeface="微软雅黑" panose="020B0503020204020204" pitchFamily="34" charset="-122"/>
                <a:ea typeface="微软雅黑" panose="020B0503020204020204" pitchFamily="34" charset="-122"/>
              </a:rPr>
              <a:t>验收当天</a:t>
            </a: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rPr>
              <a:t>，验收人员</a:t>
            </a:r>
            <a:r>
              <a:rPr lang="zh-CN" altLang="en-US" sz="2000" kern="0" dirty="0">
                <a:solidFill>
                  <a:srgbClr val="FF0000"/>
                </a:solidFill>
                <a:latin typeface="微软雅黑" panose="020B0503020204020204" pitchFamily="34" charset="-122"/>
                <a:ea typeface="微软雅黑" panose="020B0503020204020204" pitchFamily="34" charset="-122"/>
              </a:rPr>
              <a:t>针对合同条款，一项一项依次展开测试</a:t>
            </a: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rPr>
              <a:t>，并记录测试结果。</a:t>
            </a:r>
          </a:p>
          <a:p>
            <a:pPr fontAlgn="auto">
              <a:lnSpc>
                <a:spcPct val="100000"/>
              </a:lnSpc>
              <a:spcBef>
                <a:spcPts val="0"/>
              </a:spcBef>
            </a:pP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rPr>
              <a:t>  此外，验收人员还</a:t>
            </a:r>
            <a:r>
              <a:rPr lang="zh-CN" altLang="en-US" sz="2000" kern="0" dirty="0">
                <a:solidFill>
                  <a:prstClr val="black">
                    <a:lumMod val="95000"/>
                    <a:lumOff val="5000"/>
                  </a:prstClr>
                </a:solidFill>
                <a:highlight>
                  <a:srgbClr val="FFFF00"/>
                </a:highlight>
                <a:latin typeface="微软雅黑" panose="020B0503020204020204" pitchFamily="34" charset="-122"/>
                <a:ea typeface="微软雅黑" panose="020B0503020204020204" pitchFamily="34" charset="-122"/>
              </a:rPr>
              <a:t>随机对系统进行操作和测试</a:t>
            </a: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rPr>
              <a:t>，记录下试用情况。</a:t>
            </a:r>
          </a:p>
        </p:txBody>
      </p:sp>
      <p:sp>
        <p:nvSpPr>
          <p:cNvPr id="8" name="矩形 7">
            <a:extLst>
              <a:ext uri="{FF2B5EF4-FFF2-40B4-BE49-F238E27FC236}">
                <a16:creationId xmlns:a16="http://schemas.microsoft.com/office/drawing/2014/main" id="{7B0B6F2A-8E68-C96E-E560-8354854A5A52}"/>
              </a:ext>
            </a:extLst>
          </p:cNvPr>
          <p:cNvSpPr/>
          <p:nvPr/>
        </p:nvSpPr>
        <p:spPr>
          <a:xfrm>
            <a:off x="1007073" y="4748499"/>
            <a:ext cx="10096355" cy="1323439"/>
          </a:xfrm>
          <a:prstGeom prst="rect">
            <a:avLst/>
          </a:prstGeom>
        </p:spPr>
        <p:txBody>
          <a:bodyPr wrap="square">
            <a:spAutoFit/>
          </a:bodyPr>
          <a:lstStyle/>
          <a:p>
            <a:pPr marL="179705" indent="-179705" fontAlgn="auto">
              <a:lnSpc>
                <a:spcPct val="100000"/>
              </a:lnSpc>
              <a:spcBef>
                <a:spcPts val="0"/>
              </a:spcBef>
              <a:buFont typeface="Arial" panose="020B0604020202020204" pitchFamily="34" charset="0"/>
              <a:buChar char="•"/>
            </a:pP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rPr>
              <a:t>在测试可回收资源管理系统的过程中，验收人员可以使用预先设计好的测试用例，也可以采用</a:t>
            </a:r>
            <a:r>
              <a:rPr lang="zh-CN" altLang="en-US" sz="2000" b="1" i="1" kern="0" dirty="0">
                <a:solidFill>
                  <a:prstClr val="black">
                    <a:lumMod val="95000"/>
                    <a:lumOff val="5000"/>
                  </a:prstClr>
                </a:solidFill>
                <a:latin typeface="微软雅黑" panose="020B0503020204020204" pitchFamily="34" charset="-122"/>
                <a:ea typeface="微软雅黑" panose="020B0503020204020204" pitchFamily="34" charset="-122"/>
              </a:rPr>
              <a:t>探索性测试</a:t>
            </a: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rPr>
              <a:t>，以检验系统是否满足功能性需求，易用性需求（如UI是否美观，操作是否便捷）等。</a:t>
            </a:r>
          </a:p>
          <a:p>
            <a:pPr marL="179705" indent="-179705" fontAlgn="auto">
              <a:lnSpc>
                <a:spcPct val="100000"/>
              </a:lnSpc>
              <a:spcBef>
                <a:spcPts val="0"/>
              </a:spcBef>
              <a:buFont typeface="Arial" panose="020B0604020202020204" pitchFamily="34" charset="0"/>
              <a:buChar char="•"/>
            </a:pPr>
            <a:r>
              <a:rPr lang="zh-CN" altLang="en-US" sz="2000" kern="0" dirty="0">
                <a:solidFill>
                  <a:prstClr val="black">
                    <a:lumMod val="95000"/>
                    <a:lumOff val="5000"/>
                  </a:prstClr>
                </a:solidFill>
                <a:latin typeface="微软雅黑" panose="020B0503020204020204" pitchFamily="34" charset="-122"/>
                <a:ea typeface="微软雅黑" panose="020B0503020204020204" pitchFamily="34" charset="-122"/>
              </a:rPr>
              <a:t>经过测试后，给出资源管理系统的</a:t>
            </a:r>
            <a:r>
              <a:rPr lang="zh-CN" altLang="en-US" sz="2000" b="1" kern="0" dirty="0">
                <a:solidFill>
                  <a:srgbClr val="FF0000"/>
                </a:solidFill>
                <a:latin typeface="微软雅黑" panose="020B0503020204020204" pitchFamily="34" charset="-122"/>
                <a:ea typeface="微软雅黑" panose="020B0503020204020204" pitchFamily="34" charset="-122"/>
              </a:rPr>
              <a:t>验收报告</a:t>
            </a:r>
            <a:r>
              <a:rPr lang="zh-CN" altLang="en-US" sz="2000" b="1" kern="0" dirty="0">
                <a:solidFill>
                  <a:prstClr val="black">
                    <a:lumMod val="95000"/>
                    <a:lumOff val="5000"/>
                  </a:prstClr>
                </a:solidFill>
                <a:latin typeface="微软雅黑" panose="020B0503020204020204" pitchFamily="34" charset="-122"/>
                <a:ea typeface="微软雅黑" panose="020B0503020204020204" pitchFamily="34" charset="-122"/>
              </a:rPr>
              <a:t>。</a:t>
            </a:r>
          </a:p>
        </p:txBody>
      </p:sp>
      <p:sp>
        <p:nvSpPr>
          <p:cNvPr id="3" name="灯片编号占位符 4">
            <a:extLst>
              <a:ext uri="{FF2B5EF4-FFF2-40B4-BE49-F238E27FC236}">
                <a16:creationId xmlns:a16="http://schemas.microsoft.com/office/drawing/2014/main" id="{274D2AAF-ABBF-1990-2BFF-1F6DE8ECD02D}"/>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39</a:t>
            </a:fld>
            <a:endParaRPr lang="zh-CN" altLang="en-US" dirty="0"/>
          </a:p>
        </p:txBody>
      </p:sp>
      <p:cxnSp>
        <p:nvCxnSpPr>
          <p:cNvPr id="9" name="直接连接符 8">
            <a:extLst>
              <a:ext uri="{FF2B5EF4-FFF2-40B4-BE49-F238E27FC236}">
                <a16:creationId xmlns:a16="http://schemas.microsoft.com/office/drawing/2014/main" id="{7E9D5CB0-3E85-C737-5EEB-4B658ACA613B}"/>
              </a:ext>
            </a:extLst>
          </p:cNvPr>
          <p:cNvCxnSpPr>
            <a:cxnSpLocks/>
          </p:cNvCxnSpPr>
          <p:nvPr/>
        </p:nvCxnSpPr>
        <p:spPr>
          <a:xfrm>
            <a:off x="7107676" y="3002604"/>
            <a:ext cx="380027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F57EDF7-C1D0-5252-21BF-E326F90499F0}"/>
              </a:ext>
            </a:extLst>
          </p:cNvPr>
          <p:cNvCxnSpPr>
            <a:cxnSpLocks/>
          </p:cNvCxnSpPr>
          <p:nvPr/>
        </p:nvCxnSpPr>
        <p:spPr>
          <a:xfrm flipV="1">
            <a:off x="10246468" y="1070043"/>
            <a:ext cx="272375" cy="15686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478CFFE-5F53-CD95-ECE6-7B458F77B84C}"/>
              </a:ext>
            </a:extLst>
          </p:cNvPr>
          <p:cNvSpPr txBox="1"/>
          <p:nvPr/>
        </p:nvSpPr>
        <p:spPr>
          <a:xfrm>
            <a:off x="5886650" y="568410"/>
            <a:ext cx="5629074" cy="400110"/>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这里也有和</a:t>
            </a:r>
            <a:r>
              <a:rPr lang="en-US" altLang="zh-CN" sz="2000" dirty="0">
                <a:solidFill>
                  <a:srgbClr val="FF0000"/>
                </a:solidFill>
                <a:latin typeface="微软雅黑" panose="020B0503020204020204" pitchFamily="34" charset="-122"/>
                <a:ea typeface="微软雅黑" panose="020B0503020204020204" pitchFamily="34" charset="-122"/>
              </a:rPr>
              <a:t>α</a:t>
            </a:r>
            <a:r>
              <a:rPr lang="zh-CN" altLang="en-US" sz="2000" dirty="0">
                <a:solidFill>
                  <a:srgbClr val="FF0000"/>
                </a:solidFill>
                <a:latin typeface="微软雅黑" panose="020B0503020204020204" pitchFamily="34" charset="-122"/>
                <a:ea typeface="微软雅黑" panose="020B0503020204020204" pitchFamily="34" charset="-122"/>
              </a:rPr>
              <a:t>测试中类似的人员，他们是用户吗？</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a:extLst>
              <a:ext uri="{FF2B5EF4-FFF2-40B4-BE49-F238E27FC236}">
                <a16:creationId xmlns:a16="http://schemas.microsoft.com/office/drawing/2014/main" id="{4042DA28-5F87-424E-834B-D375398FC26B}"/>
              </a:ext>
            </a:extLst>
          </p:cNvPr>
          <p:cNvPicPr>
            <a:picLocks noChangeAspect="1"/>
          </p:cNvPicPr>
          <p:nvPr/>
        </p:nvPicPr>
        <p:blipFill>
          <a:blip r:embed="rId2">
            <a:grayscl/>
            <a:extLst>
              <a:ext uri="{28A0092B-C50C-407E-A947-70E740481C1C}">
                <a14:useLocalDpi xmlns:a14="http://schemas.microsoft.com/office/drawing/2010/main" val="0"/>
              </a:ext>
            </a:extLst>
          </a:blip>
          <a:src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a:extLst>
              <a:ext uri="{FF2B5EF4-FFF2-40B4-BE49-F238E27FC236}">
                <a16:creationId xmlns:a16="http://schemas.microsoft.com/office/drawing/2014/main" id="{065C3DB0-B17D-4EE4-B63C-961B4E010BD3}"/>
              </a:ext>
            </a:extLst>
          </p:cNvPr>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a:extLst>
              <a:ext uri="{FF2B5EF4-FFF2-40B4-BE49-F238E27FC236}">
                <a16:creationId xmlns:a16="http://schemas.microsoft.com/office/drawing/2014/main" id="{3EF8D65D-4BEF-44FE-B78A-CC928144D907}"/>
              </a:ext>
            </a:extLst>
          </p:cNvPr>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a:extLst>
              <a:ext uri="{FF2B5EF4-FFF2-40B4-BE49-F238E27FC236}">
                <a16:creationId xmlns:a16="http://schemas.microsoft.com/office/drawing/2014/main" id="{41580FE0-2E63-4982-BEFD-669673E089FC}"/>
              </a:ext>
            </a:extLst>
          </p:cNvPr>
          <p:cNvSpPr txBox="1"/>
          <p:nvPr/>
        </p:nvSpPr>
        <p:spPr>
          <a:xfrm>
            <a:off x="1179121" y="3974580"/>
            <a:ext cx="3407563" cy="1569660"/>
          </a:xfrm>
          <a:prstGeom prst="rect">
            <a:avLst/>
          </a:prstGeom>
          <a:noFill/>
        </p:spPr>
        <p:txBody>
          <a:bodyPr wrap="square" rtlCol="0">
            <a:spAutoFit/>
          </a:bodyPr>
          <a:lstStyle/>
          <a:p>
            <a:pPr algn="just">
              <a:lnSpc>
                <a:spcPct val="150000"/>
              </a:lnSpc>
            </a:pPr>
            <a:r>
              <a:rPr lang="zh-CN" altLang="en-US" sz="3200" b="1" kern="100" dirty="0">
                <a:solidFill>
                  <a:schemeClr val="bg1"/>
                </a:solidFill>
                <a:latin typeface="微软雅黑" panose="020B0503020204020204" pitchFamily="34" charset="-122"/>
                <a:ea typeface="微软雅黑" panose="020B0503020204020204" pitchFamily="34" charset="-122"/>
              </a:rPr>
              <a:t>用户</a:t>
            </a:r>
            <a:r>
              <a:rPr lang="zh-CN" altLang="en-US" sz="2200" b="1" kern="100" dirty="0">
                <a:solidFill>
                  <a:schemeClr val="bg1"/>
                </a:solidFill>
                <a:latin typeface="微软雅黑" panose="020B0503020204020204" pitchFamily="34" charset="-122"/>
                <a:ea typeface="微软雅黑" panose="020B0503020204020204" pitchFamily="34" charset="-122"/>
              </a:rPr>
              <a:t>是验收测试的主导</a:t>
            </a:r>
            <a:endParaRPr lang="en-US" altLang="zh-CN" sz="2200" b="1" kern="100" dirty="0">
              <a:solidFill>
                <a:schemeClr val="bg1"/>
              </a:solidFill>
              <a:latin typeface="微软雅黑" panose="020B0503020204020204" pitchFamily="34" charset="-122"/>
              <a:ea typeface="微软雅黑" panose="020B0503020204020204" pitchFamily="34" charset="-122"/>
            </a:endParaRPr>
          </a:p>
          <a:p>
            <a:pPr algn="just">
              <a:lnSpc>
                <a:spcPct val="150000"/>
              </a:lnSpc>
            </a:pPr>
            <a:r>
              <a:rPr lang="zh-CN" altLang="en-US" sz="3200" b="1" kern="100" dirty="0">
                <a:solidFill>
                  <a:schemeClr val="bg1"/>
                </a:solidFill>
                <a:latin typeface="微软雅黑" panose="020B0503020204020204" pitchFamily="34" charset="-122"/>
                <a:ea typeface="微软雅黑" panose="020B0503020204020204" pitchFamily="34" charset="-122"/>
                <a:sym typeface="+mn-ea"/>
              </a:rPr>
              <a:t>真实</a:t>
            </a:r>
            <a:r>
              <a:rPr lang="zh-CN" altLang="en-US" sz="2200" b="1" kern="100" dirty="0">
                <a:solidFill>
                  <a:schemeClr val="bg1"/>
                </a:solidFill>
                <a:latin typeface="微软雅黑" panose="020B0503020204020204" pitchFamily="34" charset="-122"/>
                <a:ea typeface="微软雅黑" panose="020B0503020204020204" pitchFamily="34" charset="-122"/>
                <a:sym typeface="+mn-ea"/>
              </a:rPr>
              <a:t>用户测试</a:t>
            </a:r>
            <a:endParaRPr lang="zh-CN" altLang="en-US" sz="2200" kern="100" dirty="0">
              <a:solidFill>
                <a:schemeClr val="bg1"/>
              </a:solidFill>
              <a:latin typeface="微软雅黑" panose="020B0503020204020204" pitchFamily="34" charset="-122"/>
              <a:ea typeface="微软雅黑" panose="020B0503020204020204" pitchFamily="34" charset="-122"/>
              <a:sym typeface="+mn-ea"/>
            </a:endParaRPr>
          </a:p>
        </p:txBody>
      </p:sp>
      <p:sp>
        <p:nvSpPr>
          <p:cNvPr id="15" name="矩形 14">
            <a:extLst>
              <a:ext uri="{FF2B5EF4-FFF2-40B4-BE49-F238E27FC236}">
                <a16:creationId xmlns:a16="http://schemas.microsoft.com/office/drawing/2014/main" id="{B80DF6FB-8E5C-4241-8998-E618A91D02A0}"/>
              </a:ext>
            </a:extLst>
          </p:cNvPr>
          <p:cNvSpPr/>
          <p:nvPr/>
        </p:nvSpPr>
        <p:spPr>
          <a:xfrm>
            <a:off x="5414874" y="1878559"/>
            <a:ext cx="5759389" cy="2778774"/>
          </a:xfrm>
          <a:prstGeom prst="rect">
            <a:avLst/>
          </a:prstGeom>
        </p:spPr>
        <p:txBody>
          <a:bodyPr wrap="square">
            <a:spAutoFit/>
          </a:bodyPr>
          <a:lstStyle/>
          <a:p>
            <a:pPr indent="4320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lt"/>
              </a:rPr>
              <a:t>邀请真实用户对软件进行测试，以评估软件的可用性，易用性以及用户体验等方面的情况。</a:t>
            </a:r>
            <a:endParaRPr lang="en-US" altLang="zh-CN" kern="100" dirty="0">
              <a:solidFill>
                <a:schemeClr val="bg1"/>
              </a:solidFill>
              <a:latin typeface="微软雅黑" panose="020B0503020204020204" pitchFamily="34" charset="-122"/>
              <a:ea typeface="微软雅黑" panose="020B0503020204020204" pitchFamily="34" charset="-122"/>
              <a:sym typeface="+mn-lt"/>
            </a:endParaRPr>
          </a:p>
          <a:p>
            <a:pPr indent="4320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lt"/>
              </a:rPr>
              <a:t>通常包括观察用户执行测试任务，并在此过程中记录用户反馈及分析行为等环节，检测并确认软件是否符合预期目标。</a:t>
            </a:r>
          </a:p>
        </p:txBody>
      </p:sp>
      <p:sp>
        <p:nvSpPr>
          <p:cNvPr id="16" name="矩形 15">
            <a:extLst>
              <a:ext uri="{FF2B5EF4-FFF2-40B4-BE49-F238E27FC236}">
                <a16:creationId xmlns:a16="http://schemas.microsoft.com/office/drawing/2014/main" id="{88CA9661-9B27-42A2-B15F-F90B23DC9DA6}"/>
              </a:ext>
            </a:extLst>
          </p:cNvPr>
          <p:cNvSpPr/>
          <p:nvPr/>
        </p:nvSpPr>
        <p:spPr>
          <a:xfrm>
            <a:off x="1152000" y="288000"/>
            <a:ext cx="1107996"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定义</a:t>
            </a:r>
          </a:p>
        </p:txBody>
      </p:sp>
      <p:sp>
        <p:nvSpPr>
          <p:cNvPr id="19" name="KSO_Shape">
            <a:extLst>
              <a:ext uri="{FF2B5EF4-FFF2-40B4-BE49-F238E27FC236}">
                <a16:creationId xmlns:a16="http://schemas.microsoft.com/office/drawing/2014/main" id="{DAF0677B-E4E0-45AC-89FB-DB7C77677A59}"/>
              </a:ext>
            </a:extLst>
          </p:cNvPr>
          <p:cNvSpPr>
            <a:spLocks/>
          </p:cNvSpPr>
          <p:nvPr/>
        </p:nvSpPr>
        <p:spPr bwMode="auto">
          <a:xfrm>
            <a:off x="5596245" y="4795476"/>
            <a:ext cx="730667" cy="823859"/>
          </a:xfrm>
          <a:custGeom>
            <a:avLst/>
            <a:gdLst>
              <a:gd name="T0" fmla="*/ 1437758 w 3678"/>
              <a:gd name="T1" fmla="*/ 791596 h 4570"/>
              <a:gd name="T2" fmla="*/ 1392268 w 3678"/>
              <a:gd name="T3" fmla="*/ 779508 h 4570"/>
              <a:gd name="T4" fmla="*/ 1360132 w 3678"/>
              <a:gd name="T5" fmla="*/ 782842 h 4570"/>
              <a:gd name="T6" fmla="*/ 1344690 w 3678"/>
              <a:gd name="T7" fmla="*/ 782426 h 4570"/>
              <a:gd name="T8" fmla="*/ 1354289 w 3678"/>
              <a:gd name="T9" fmla="*/ 716147 h 4570"/>
              <a:gd name="T10" fmla="*/ 1343021 w 3678"/>
              <a:gd name="T11" fmla="*/ 671544 h 4570"/>
              <a:gd name="T12" fmla="*/ 1317980 w 3678"/>
              <a:gd name="T13" fmla="*/ 640697 h 4570"/>
              <a:gd name="T14" fmla="*/ 1272906 w 3678"/>
              <a:gd name="T15" fmla="*/ 614852 h 4570"/>
              <a:gd name="T16" fmla="*/ 1216982 w 3678"/>
              <a:gd name="T17" fmla="*/ 599012 h 4570"/>
              <a:gd name="T18" fmla="*/ 1162727 w 3678"/>
              <a:gd name="T19" fmla="*/ 595260 h 4570"/>
              <a:gd name="T20" fmla="*/ 1107637 w 3678"/>
              <a:gd name="T21" fmla="*/ 613185 h 4570"/>
              <a:gd name="T22" fmla="*/ 1073415 w 3678"/>
              <a:gd name="T23" fmla="*/ 657371 h 4570"/>
              <a:gd name="T24" fmla="*/ 1060060 w 3678"/>
              <a:gd name="T25" fmla="*/ 611101 h 4570"/>
              <a:gd name="T26" fmla="*/ 1053800 w 3678"/>
              <a:gd name="T27" fmla="*/ 578586 h 4570"/>
              <a:gd name="T28" fmla="*/ 1026672 w 3678"/>
              <a:gd name="T29" fmla="*/ 537318 h 4570"/>
              <a:gd name="T30" fmla="*/ 996623 w 3678"/>
              <a:gd name="T31" fmla="*/ 518977 h 4570"/>
              <a:gd name="T32" fmla="*/ 951967 w 3678"/>
              <a:gd name="T33" fmla="*/ 508973 h 4570"/>
              <a:gd name="T34" fmla="*/ 906894 w 3678"/>
              <a:gd name="T35" fmla="*/ 508973 h 4570"/>
              <a:gd name="T36" fmla="*/ 846378 w 3678"/>
              <a:gd name="T37" fmla="*/ 521478 h 4570"/>
              <a:gd name="T38" fmla="*/ 806313 w 3678"/>
              <a:gd name="T39" fmla="*/ 542321 h 4570"/>
              <a:gd name="T40" fmla="*/ 781690 w 3678"/>
              <a:gd name="T41" fmla="*/ 569416 h 4570"/>
              <a:gd name="T42" fmla="*/ 767917 w 3678"/>
              <a:gd name="T43" fmla="*/ 616937 h 4570"/>
              <a:gd name="T44" fmla="*/ 764996 w 3678"/>
              <a:gd name="T45" fmla="*/ 655287 h 4570"/>
              <a:gd name="T46" fmla="*/ 754980 w 3678"/>
              <a:gd name="T47" fmla="*/ 669876 h 4570"/>
              <a:gd name="T48" fmla="*/ 751223 w 3678"/>
              <a:gd name="T49" fmla="*/ 125888 h 4570"/>
              <a:gd name="T50" fmla="*/ 739538 w 3678"/>
              <a:gd name="T51" fmla="*/ 85454 h 4570"/>
              <a:gd name="T52" fmla="*/ 717836 w 3678"/>
              <a:gd name="T53" fmla="*/ 50856 h 4570"/>
              <a:gd name="T54" fmla="*/ 686952 w 3678"/>
              <a:gd name="T55" fmla="*/ 23344 h 4570"/>
              <a:gd name="T56" fmla="*/ 648974 w 3678"/>
              <a:gd name="T57" fmla="*/ 5836 h 4570"/>
              <a:gd name="T58" fmla="*/ 605987 w 3678"/>
              <a:gd name="T59" fmla="*/ 0 h 4570"/>
              <a:gd name="T60" fmla="*/ 579277 w 3678"/>
              <a:gd name="T61" fmla="*/ 2501 h 4570"/>
              <a:gd name="T62" fmla="*/ 539212 w 3678"/>
              <a:gd name="T63" fmla="*/ 16257 h 4570"/>
              <a:gd name="T64" fmla="*/ 504154 w 3678"/>
              <a:gd name="T65" fmla="*/ 40851 h 4570"/>
              <a:gd name="T66" fmla="*/ 482035 w 3678"/>
              <a:gd name="T67" fmla="*/ 69197 h 4570"/>
              <a:gd name="T68" fmla="*/ 464924 w 3678"/>
              <a:gd name="T69" fmla="*/ 107964 h 4570"/>
              <a:gd name="T70" fmla="*/ 459916 w 3678"/>
              <a:gd name="T71" fmla="*/ 150482 h 4570"/>
              <a:gd name="T72" fmla="*/ 462420 w 3678"/>
              <a:gd name="T73" fmla="*/ 1016278 h 4570"/>
              <a:gd name="T74" fmla="*/ 449482 w 3678"/>
              <a:gd name="T75" fmla="*/ 1108402 h 4570"/>
              <a:gd name="T76" fmla="*/ 230375 w 3678"/>
              <a:gd name="T77" fmla="*/ 945414 h 4570"/>
              <a:gd name="T78" fmla="*/ 159426 w 3678"/>
              <a:gd name="T79" fmla="*/ 919569 h 4570"/>
              <a:gd name="T80" fmla="*/ 114770 w 3678"/>
              <a:gd name="T81" fmla="*/ 922487 h 4570"/>
              <a:gd name="T82" fmla="*/ 70949 w 3678"/>
              <a:gd name="T83" fmla="*/ 939995 h 4570"/>
              <a:gd name="T84" fmla="*/ 34640 w 3678"/>
              <a:gd name="T85" fmla="*/ 970841 h 4570"/>
              <a:gd name="T86" fmla="*/ 15024 w 3678"/>
              <a:gd name="T87" fmla="*/ 1001271 h 4570"/>
              <a:gd name="T88" fmla="*/ 2087 w 3678"/>
              <a:gd name="T89" fmla="*/ 1041706 h 4570"/>
              <a:gd name="T90" fmla="*/ 417 w 3678"/>
              <a:gd name="T91" fmla="*/ 1077555 h 4570"/>
              <a:gd name="T92" fmla="*/ 10434 w 3678"/>
              <a:gd name="T93" fmla="*/ 1119240 h 4570"/>
              <a:gd name="T94" fmla="*/ 31718 w 3678"/>
              <a:gd name="T95" fmla="*/ 1156756 h 4570"/>
              <a:gd name="T96" fmla="*/ 395644 w 3678"/>
              <a:gd name="T97" fmla="*/ 1467309 h 4570"/>
              <a:gd name="T98" fmla="*/ 487043 w 3678"/>
              <a:gd name="T99" fmla="*/ 1600283 h 4570"/>
              <a:gd name="T100" fmla="*/ 568008 w 3678"/>
              <a:gd name="T101" fmla="*/ 1681986 h 4570"/>
              <a:gd name="T102" fmla="*/ 1298365 w 3678"/>
              <a:gd name="T103" fmla="*/ 1905000 h 4570"/>
              <a:gd name="T104" fmla="*/ 1510794 w 3678"/>
              <a:gd name="T105" fmla="*/ 1041289 h 4570"/>
              <a:gd name="T106" fmla="*/ 1533331 w 3678"/>
              <a:gd name="T107" fmla="*/ 936660 h 4570"/>
              <a:gd name="T108" fmla="*/ 1531661 w 3678"/>
              <a:gd name="T109" fmla="*/ 880385 h 4570"/>
              <a:gd name="T110" fmla="*/ 1516637 w 3678"/>
              <a:gd name="T111" fmla="*/ 845787 h 4570"/>
              <a:gd name="T112" fmla="*/ 1485336 w 3678"/>
              <a:gd name="T113" fmla="*/ 817441 h 45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78" h="4570">
                <a:moveTo>
                  <a:pt x="3559" y="1961"/>
                </a:moveTo>
                <a:lnTo>
                  <a:pt x="3559" y="1961"/>
                </a:lnTo>
                <a:lnTo>
                  <a:pt x="3532" y="1945"/>
                </a:lnTo>
                <a:lnTo>
                  <a:pt x="3504" y="1928"/>
                </a:lnTo>
                <a:lnTo>
                  <a:pt x="3474" y="1913"/>
                </a:lnTo>
                <a:lnTo>
                  <a:pt x="3445" y="1899"/>
                </a:lnTo>
                <a:lnTo>
                  <a:pt x="3415" y="1887"/>
                </a:lnTo>
                <a:lnTo>
                  <a:pt x="3399" y="1881"/>
                </a:lnTo>
                <a:lnTo>
                  <a:pt x="3383" y="1878"/>
                </a:lnTo>
                <a:lnTo>
                  <a:pt x="3368" y="1874"/>
                </a:lnTo>
                <a:lnTo>
                  <a:pt x="3351" y="1872"/>
                </a:lnTo>
                <a:lnTo>
                  <a:pt x="3336" y="1870"/>
                </a:lnTo>
                <a:lnTo>
                  <a:pt x="3320" y="1870"/>
                </a:lnTo>
                <a:lnTo>
                  <a:pt x="3296" y="1871"/>
                </a:lnTo>
                <a:lnTo>
                  <a:pt x="3285" y="1872"/>
                </a:lnTo>
                <a:lnTo>
                  <a:pt x="3272" y="1874"/>
                </a:lnTo>
                <a:lnTo>
                  <a:pt x="3259" y="1878"/>
                </a:lnTo>
                <a:lnTo>
                  <a:pt x="3245" y="1883"/>
                </a:lnTo>
                <a:lnTo>
                  <a:pt x="3232" y="1888"/>
                </a:lnTo>
                <a:lnTo>
                  <a:pt x="3218" y="1894"/>
                </a:lnTo>
                <a:lnTo>
                  <a:pt x="3221" y="1880"/>
                </a:lnTo>
                <a:lnTo>
                  <a:pt x="3222" y="1877"/>
                </a:lnTo>
                <a:lnTo>
                  <a:pt x="3224" y="1872"/>
                </a:lnTo>
                <a:lnTo>
                  <a:pt x="3241" y="1773"/>
                </a:lnTo>
                <a:lnTo>
                  <a:pt x="3243" y="1757"/>
                </a:lnTo>
                <a:lnTo>
                  <a:pt x="3245" y="1738"/>
                </a:lnTo>
                <a:lnTo>
                  <a:pt x="3245" y="1718"/>
                </a:lnTo>
                <a:lnTo>
                  <a:pt x="3243" y="1695"/>
                </a:lnTo>
                <a:lnTo>
                  <a:pt x="3240" y="1672"/>
                </a:lnTo>
                <a:lnTo>
                  <a:pt x="3233" y="1648"/>
                </a:lnTo>
                <a:lnTo>
                  <a:pt x="3229" y="1635"/>
                </a:lnTo>
                <a:lnTo>
                  <a:pt x="3224" y="1622"/>
                </a:lnTo>
                <a:lnTo>
                  <a:pt x="3218" y="1611"/>
                </a:lnTo>
                <a:lnTo>
                  <a:pt x="3211" y="1598"/>
                </a:lnTo>
                <a:lnTo>
                  <a:pt x="3202" y="1585"/>
                </a:lnTo>
                <a:lnTo>
                  <a:pt x="3193" y="1573"/>
                </a:lnTo>
                <a:lnTo>
                  <a:pt x="3183" y="1560"/>
                </a:lnTo>
                <a:lnTo>
                  <a:pt x="3171" y="1548"/>
                </a:lnTo>
                <a:lnTo>
                  <a:pt x="3158" y="1537"/>
                </a:lnTo>
                <a:lnTo>
                  <a:pt x="3144" y="1525"/>
                </a:lnTo>
                <a:lnTo>
                  <a:pt x="3127" y="1514"/>
                </a:lnTo>
                <a:lnTo>
                  <a:pt x="3111" y="1504"/>
                </a:lnTo>
                <a:lnTo>
                  <a:pt x="3092" y="1493"/>
                </a:lnTo>
                <a:lnTo>
                  <a:pt x="3072" y="1484"/>
                </a:lnTo>
                <a:lnTo>
                  <a:pt x="3050" y="1475"/>
                </a:lnTo>
                <a:lnTo>
                  <a:pt x="3028" y="1465"/>
                </a:lnTo>
                <a:lnTo>
                  <a:pt x="3002" y="1458"/>
                </a:lnTo>
                <a:lnTo>
                  <a:pt x="2975" y="1450"/>
                </a:lnTo>
                <a:lnTo>
                  <a:pt x="2947" y="1443"/>
                </a:lnTo>
                <a:lnTo>
                  <a:pt x="2916" y="1437"/>
                </a:lnTo>
                <a:lnTo>
                  <a:pt x="2888" y="1432"/>
                </a:lnTo>
                <a:lnTo>
                  <a:pt x="2861" y="1430"/>
                </a:lnTo>
                <a:lnTo>
                  <a:pt x="2837" y="1428"/>
                </a:lnTo>
                <a:lnTo>
                  <a:pt x="2812" y="1428"/>
                </a:lnTo>
                <a:lnTo>
                  <a:pt x="2786" y="1428"/>
                </a:lnTo>
                <a:lnTo>
                  <a:pt x="2761" y="1431"/>
                </a:lnTo>
                <a:lnTo>
                  <a:pt x="2737" y="1436"/>
                </a:lnTo>
                <a:lnTo>
                  <a:pt x="2715" y="1442"/>
                </a:lnTo>
                <a:lnTo>
                  <a:pt x="2693" y="1450"/>
                </a:lnTo>
                <a:lnTo>
                  <a:pt x="2673" y="1461"/>
                </a:lnTo>
                <a:lnTo>
                  <a:pt x="2654" y="1471"/>
                </a:lnTo>
                <a:lnTo>
                  <a:pt x="2636" y="1485"/>
                </a:lnTo>
                <a:lnTo>
                  <a:pt x="2621" y="1500"/>
                </a:lnTo>
                <a:lnTo>
                  <a:pt x="2606" y="1517"/>
                </a:lnTo>
                <a:lnTo>
                  <a:pt x="2593" y="1536"/>
                </a:lnTo>
                <a:lnTo>
                  <a:pt x="2581" y="1555"/>
                </a:lnTo>
                <a:lnTo>
                  <a:pt x="2572" y="1577"/>
                </a:lnTo>
                <a:lnTo>
                  <a:pt x="2562" y="1600"/>
                </a:lnTo>
                <a:lnTo>
                  <a:pt x="2555" y="1625"/>
                </a:lnTo>
                <a:lnTo>
                  <a:pt x="2550" y="1650"/>
                </a:lnTo>
                <a:lnTo>
                  <a:pt x="2550" y="1653"/>
                </a:lnTo>
                <a:lnTo>
                  <a:pt x="2541" y="1469"/>
                </a:lnTo>
                <a:lnTo>
                  <a:pt x="2540" y="1466"/>
                </a:lnTo>
                <a:lnTo>
                  <a:pt x="2540" y="1465"/>
                </a:lnTo>
                <a:lnTo>
                  <a:pt x="2539" y="1446"/>
                </a:lnTo>
                <a:lnTo>
                  <a:pt x="2535" y="1428"/>
                </a:lnTo>
                <a:lnTo>
                  <a:pt x="2531" y="1408"/>
                </a:lnTo>
                <a:lnTo>
                  <a:pt x="2525" y="1388"/>
                </a:lnTo>
                <a:lnTo>
                  <a:pt x="2517" y="1367"/>
                </a:lnTo>
                <a:lnTo>
                  <a:pt x="2506" y="1347"/>
                </a:lnTo>
                <a:lnTo>
                  <a:pt x="2493" y="1327"/>
                </a:lnTo>
                <a:lnTo>
                  <a:pt x="2478" y="1307"/>
                </a:lnTo>
                <a:lnTo>
                  <a:pt x="2470" y="1299"/>
                </a:lnTo>
                <a:lnTo>
                  <a:pt x="2460" y="1289"/>
                </a:lnTo>
                <a:lnTo>
                  <a:pt x="2450" y="1281"/>
                </a:lnTo>
                <a:lnTo>
                  <a:pt x="2439" y="1273"/>
                </a:lnTo>
                <a:lnTo>
                  <a:pt x="2428" y="1265"/>
                </a:lnTo>
                <a:lnTo>
                  <a:pt x="2415" y="1258"/>
                </a:lnTo>
                <a:lnTo>
                  <a:pt x="2402" y="1251"/>
                </a:lnTo>
                <a:lnTo>
                  <a:pt x="2388" y="1245"/>
                </a:lnTo>
                <a:lnTo>
                  <a:pt x="2373" y="1239"/>
                </a:lnTo>
                <a:lnTo>
                  <a:pt x="2356" y="1234"/>
                </a:lnTo>
                <a:lnTo>
                  <a:pt x="2339" y="1230"/>
                </a:lnTo>
                <a:lnTo>
                  <a:pt x="2320" y="1226"/>
                </a:lnTo>
                <a:lnTo>
                  <a:pt x="2301" y="1223"/>
                </a:lnTo>
                <a:lnTo>
                  <a:pt x="2281" y="1221"/>
                </a:lnTo>
                <a:lnTo>
                  <a:pt x="2259" y="1219"/>
                </a:lnTo>
                <a:lnTo>
                  <a:pt x="2237" y="1219"/>
                </a:lnTo>
                <a:lnTo>
                  <a:pt x="2206" y="1220"/>
                </a:lnTo>
                <a:lnTo>
                  <a:pt x="2173" y="1221"/>
                </a:lnTo>
                <a:lnTo>
                  <a:pt x="2145" y="1225"/>
                </a:lnTo>
                <a:lnTo>
                  <a:pt x="2119" y="1228"/>
                </a:lnTo>
                <a:lnTo>
                  <a:pt x="2095" y="1233"/>
                </a:lnTo>
                <a:lnTo>
                  <a:pt x="2071" y="1238"/>
                </a:lnTo>
                <a:lnTo>
                  <a:pt x="2049" y="1244"/>
                </a:lnTo>
                <a:lnTo>
                  <a:pt x="2028" y="1251"/>
                </a:lnTo>
                <a:lnTo>
                  <a:pt x="2009" y="1258"/>
                </a:lnTo>
                <a:lnTo>
                  <a:pt x="1990" y="1265"/>
                </a:lnTo>
                <a:lnTo>
                  <a:pt x="1974" y="1273"/>
                </a:lnTo>
                <a:lnTo>
                  <a:pt x="1959" y="1282"/>
                </a:lnTo>
                <a:lnTo>
                  <a:pt x="1945" y="1292"/>
                </a:lnTo>
                <a:lnTo>
                  <a:pt x="1932" y="1301"/>
                </a:lnTo>
                <a:lnTo>
                  <a:pt x="1919" y="1310"/>
                </a:lnTo>
                <a:lnTo>
                  <a:pt x="1908" y="1321"/>
                </a:lnTo>
                <a:lnTo>
                  <a:pt x="1898" y="1332"/>
                </a:lnTo>
                <a:lnTo>
                  <a:pt x="1890" y="1343"/>
                </a:lnTo>
                <a:lnTo>
                  <a:pt x="1881" y="1354"/>
                </a:lnTo>
                <a:lnTo>
                  <a:pt x="1873" y="1366"/>
                </a:lnTo>
                <a:lnTo>
                  <a:pt x="1867" y="1377"/>
                </a:lnTo>
                <a:lnTo>
                  <a:pt x="1861" y="1388"/>
                </a:lnTo>
                <a:lnTo>
                  <a:pt x="1852" y="1411"/>
                </a:lnTo>
                <a:lnTo>
                  <a:pt x="1846" y="1435"/>
                </a:lnTo>
                <a:lnTo>
                  <a:pt x="1843" y="1458"/>
                </a:lnTo>
                <a:lnTo>
                  <a:pt x="1840" y="1480"/>
                </a:lnTo>
                <a:lnTo>
                  <a:pt x="1840" y="1502"/>
                </a:lnTo>
                <a:lnTo>
                  <a:pt x="1840" y="1521"/>
                </a:lnTo>
                <a:lnTo>
                  <a:pt x="1841" y="1545"/>
                </a:lnTo>
                <a:lnTo>
                  <a:pt x="1838" y="1560"/>
                </a:lnTo>
                <a:lnTo>
                  <a:pt x="1833" y="1572"/>
                </a:lnTo>
                <a:lnTo>
                  <a:pt x="1829" y="1581"/>
                </a:lnTo>
                <a:lnTo>
                  <a:pt x="1825" y="1589"/>
                </a:lnTo>
                <a:lnTo>
                  <a:pt x="1820" y="1595"/>
                </a:lnTo>
                <a:lnTo>
                  <a:pt x="1817" y="1600"/>
                </a:lnTo>
                <a:lnTo>
                  <a:pt x="1809" y="1607"/>
                </a:lnTo>
                <a:lnTo>
                  <a:pt x="1804" y="341"/>
                </a:lnTo>
                <a:lnTo>
                  <a:pt x="1804" y="340"/>
                </a:lnTo>
                <a:lnTo>
                  <a:pt x="1804" y="338"/>
                </a:lnTo>
                <a:lnTo>
                  <a:pt x="1803" y="320"/>
                </a:lnTo>
                <a:lnTo>
                  <a:pt x="1800" y="302"/>
                </a:lnTo>
                <a:lnTo>
                  <a:pt x="1798" y="286"/>
                </a:lnTo>
                <a:lnTo>
                  <a:pt x="1795" y="268"/>
                </a:lnTo>
                <a:lnTo>
                  <a:pt x="1790" y="252"/>
                </a:lnTo>
                <a:lnTo>
                  <a:pt x="1785" y="236"/>
                </a:lnTo>
                <a:lnTo>
                  <a:pt x="1779" y="220"/>
                </a:lnTo>
                <a:lnTo>
                  <a:pt x="1772" y="205"/>
                </a:lnTo>
                <a:lnTo>
                  <a:pt x="1765" y="190"/>
                </a:lnTo>
                <a:lnTo>
                  <a:pt x="1757" y="175"/>
                </a:lnTo>
                <a:lnTo>
                  <a:pt x="1749" y="161"/>
                </a:lnTo>
                <a:lnTo>
                  <a:pt x="1739" y="148"/>
                </a:lnTo>
                <a:lnTo>
                  <a:pt x="1730" y="134"/>
                </a:lnTo>
                <a:lnTo>
                  <a:pt x="1720" y="122"/>
                </a:lnTo>
                <a:lnTo>
                  <a:pt x="1708" y="109"/>
                </a:lnTo>
                <a:lnTo>
                  <a:pt x="1697" y="97"/>
                </a:lnTo>
                <a:lnTo>
                  <a:pt x="1684" y="87"/>
                </a:lnTo>
                <a:lnTo>
                  <a:pt x="1673" y="76"/>
                </a:lnTo>
                <a:lnTo>
                  <a:pt x="1659" y="66"/>
                </a:lnTo>
                <a:lnTo>
                  <a:pt x="1646" y="56"/>
                </a:lnTo>
                <a:lnTo>
                  <a:pt x="1632" y="48"/>
                </a:lnTo>
                <a:lnTo>
                  <a:pt x="1616" y="40"/>
                </a:lnTo>
                <a:lnTo>
                  <a:pt x="1602" y="33"/>
                </a:lnTo>
                <a:lnTo>
                  <a:pt x="1587" y="26"/>
                </a:lnTo>
                <a:lnTo>
                  <a:pt x="1571" y="20"/>
                </a:lnTo>
                <a:lnTo>
                  <a:pt x="1555" y="14"/>
                </a:lnTo>
                <a:lnTo>
                  <a:pt x="1539" y="9"/>
                </a:lnTo>
                <a:lnTo>
                  <a:pt x="1523" y="6"/>
                </a:lnTo>
                <a:lnTo>
                  <a:pt x="1505" y="3"/>
                </a:lnTo>
                <a:lnTo>
                  <a:pt x="1487" y="1"/>
                </a:lnTo>
                <a:lnTo>
                  <a:pt x="1471" y="0"/>
                </a:lnTo>
                <a:lnTo>
                  <a:pt x="1452" y="0"/>
                </a:lnTo>
                <a:lnTo>
                  <a:pt x="1441" y="0"/>
                </a:lnTo>
                <a:lnTo>
                  <a:pt x="1423" y="1"/>
                </a:lnTo>
                <a:lnTo>
                  <a:pt x="1405" y="2"/>
                </a:lnTo>
                <a:lnTo>
                  <a:pt x="1388" y="6"/>
                </a:lnTo>
                <a:lnTo>
                  <a:pt x="1371" y="9"/>
                </a:lnTo>
                <a:lnTo>
                  <a:pt x="1355" y="13"/>
                </a:lnTo>
                <a:lnTo>
                  <a:pt x="1339" y="19"/>
                </a:lnTo>
                <a:lnTo>
                  <a:pt x="1322" y="25"/>
                </a:lnTo>
                <a:lnTo>
                  <a:pt x="1307" y="30"/>
                </a:lnTo>
                <a:lnTo>
                  <a:pt x="1292" y="39"/>
                </a:lnTo>
                <a:lnTo>
                  <a:pt x="1276" y="47"/>
                </a:lnTo>
                <a:lnTo>
                  <a:pt x="1262" y="56"/>
                </a:lnTo>
                <a:lnTo>
                  <a:pt x="1248" y="66"/>
                </a:lnTo>
                <a:lnTo>
                  <a:pt x="1234" y="76"/>
                </a:lnTo>
                <a:lnTo>
                  <a:pt x="1221" y="87"/>
                </a:lnTo>
                <a:lnTo>
                  <a:pt x="1208" y="98"/>
                </a:lnTo>
                <a:lnTo>
                  <a:pt x="1196" y="111"/>
                </a:lnTo>
                <a:lnTo>
                  <a:pt x="1184" y="124"/>
                </a:lnTo>
                <a:lnTo>
                  <a:pt x="1173" y="138"/>
                </a:lnTo>
                <a:lnTo>
                  <a:pt x="1164" y="151"/>
                </a:lnTo>
                <a:lnTo>
                  <a:pt x="1155" y="166"/>
                </a:lnTo>
                <a:lnTo>
                  <a:pt x="1145" y="180"/>
                </a:lnTo>
                <a:lnTo>
                  <a:pt x="1138" y="196"/>
                </a:lnTo>
                <a:lnTo>
                  <a:pt x="1130" y="211"/>
                </a:lnTo>
                <a:lnTo>
                  <a:pt x="1124" y="227"/>
                </a:lnTo>
                <a:lnTo>
                  <a:pt x="1118" y="243"/>
                </a:lnTo>
                <a:lnTo>
                  <a:pt x="1114" y="259"/>
                </a:lnTo>
                <a:lnTo>
                  <a:pt x="1110" y="275"/>
                </a:lnTo>
                <a:lnTo>
                  <a:pt x="1106" y="292"/>
                </a:lnTo>
                <a:lnTo>
                  <a:pt x="1104" y="309"/>
                </a:lnTo>
                <a:lnTo>
                  <a:pt x="1103" y="326"/>
                </a:lnTo>
                <a:lnTo>
                  <a:pt x="1102" y="343"/>
                </a:lnTo>
                <a:lnTo>
                  <a:pt x="1102" y="361"/>
                </a:lnTo>
                <a:lnTo>
                  <a:pt x="1119" y="1965"/>
                </a:lnTo>
                <a:lnTo>
                  <a:pt x="1118" y="2105"/>
                </a:lnTo>
                <a:lnTo>
                  <a:pt x="1116" y="2231"/>
                </a:lnTo>
                <a:lnTo>
                  <a:pt x="1112" y="2342"/>
                </a:lnTo>
                <a:lnTo>
                  <a:pt x="1108" y="2438"/>
                </a:lnTo>
                <a:lnTo>
                  <a:pt x="1101" y="2519"/>
                </a:lnTo>
                <a:lnTo>
                  <a:pt x="1096" y="2554"/>
                </a:lnTo>
                <a:lnTo>
                  <a:pt x="1092" y="2586"/>
                </a:lnTo>
                <a:lnTo>
                  <a:pt x="1088" y="2614"/>
                </a:lnTo>
                <a:lnTo>
                  <a:pt x="1082" y="2637"/>
                </a:lnTo>
                <a:lnTo>
                  <a:pt x="1077" y="2659"/>
                </a:lnTo>
                <a:lnTo>
                  <a:pt x="1071" y="2675"/>
                </a:lnTo>
                <a:lnTo>
                  <a:pt x="1054" y="2662"/>
                </a:lnTo>
                <a:lnTo>
                  <a:pt x="577" y="2287"/>
                </a:lnTo>
                <a:lnTo>
                  <a:pt x="552" y="2268"/>
                </a:lnTo>
                <a:lnTo>
                  <a:pt x="526" y="2252"/>
                </a:lnTo>
                <a:lnTo>
                  <a:pt x="499" y="2238"/>
                </a:lnTo>
                <a:lnTo>
                  <a:pt x="471" y="2226"/>
                </a:lnTo>
                <a:lnTo>
                  <a:pt x="442" y="2217"/>
                </a:lnTo>
                <a:lnTo>
                  <a:pt x="413" y="2211"/>
                </a:lnTo>
                <a:lnTo>
                  <a:pt x="382" y="2206"/>
                </a:lnTo>
                <a:lnTo>
                  <a:pt x="352" y="2205"/>
                </a:lnTo>
                <a:lnTo>
                  <a:pt x="332" y="2205"/>
                </a:lnTo>
                <a:lnTo>
                  <a:pt x="313" y="2207"/>
                </a:lnTo>
                <a:lnTo>
                  <a:pt x="294" y="2210"/>
                </a:lnTo>
                <a:lnTo>
                  <a:pt x="275" y="2213"/>
                </a:lnTo>
                <a:lnTo>
                  <a:pt x="257" y="2218"/>
                </a:lnTo>
                <a:lnTo>
                  <a:pt x="239" y="2224"/>
                </a:lnTo>
                <a:lnTo>
                  <a:pt x="220" y="2229"/>
                </a:lnTo>
                <a:lnTo>
                  <a:pt x="204" y="2238"/>
                </a:lnTo>
                <a:lnTo>
                  <a:pt x="186" y="2246"/>
                </a:lnTo>
                <a:lnTo>
                  <a:pt x="170" y="2255"/>
                </a:lnTo>
                <a:lnTo>
                  <a:pt x="153" y="2266"/>
                </a:lnTo>
                <a:lnTo>
                  <a:pt x="138" y="2276"/>
                </a:lnTo>
                <a:lnTo>
                  <a:pt x="124" y="2288"/>
                </a:lnTo>
                <a:lnTo>
                  <a:pt x="109" y="2301"/>
                </a:lnTo>
                <a:lnTo>
                  <a:pt x="96" y="2315"/>
                </a:lnTo>
                <a:lnTo>
                  <a:pt x="83" y="2329"/>
                </a:lnTo>
                <a:lnTo>
                  <a:pt x="73" y="2343"/>
                </a:lnTo>
                <a:lnTo>
                  <a:pt x="62" y="2357"/>
                </a:lnTo>
                <a:lnTo>
                  <a:pt x="53" y="2371"/>
                </a:lnTo>
                <a:lnTo>
                  <a:pt x="43" y="2387"/>
                </a:lnTo>
                <a:lnTo>
                  <a:pt x="36" y="2402"/>
                </a:lnTo>
                <a:lnTo>
                  <a:pt x="28" y="2417"/>
                </a:lnTo>
                <a:lnTo>
                  <a:pt x="22" y="2432"/>
                </a:lnTo>
                <a:lnTo>
                  <a:pt x="16" y="2449"/>
                </a:lnTo>
                <a:lnTo>
                  <a:pt x="12" y="2465"/>
                </a:lnTo>
                <a:lnTo>
                  <a:pt x="8" y="2482"/>
                </a:lnTo>
                <a:lnTo>
                  <a:pt x="5" y="2499"/>
                </a:lnTo>
                <a:lnTo>
                  <a:pt x="2" y="2516"/>
                </a:lnTo>
                <a:lnTo>
                  <a:pt x="1" y="2533"/>
                </a:lnTo>
                <a:lnTo>
                  <a:pt x="0" y="2551"/>
                </a:lnTo>
                <a:lnTo>
                  <a:pt x="0" y="2567"/>
                </a:lnTo>
                <a:lnTo>
                  <a:pt x="1" y="2585"/>
                </a:lnTo>
                <a:lnTo>
                  <a:pt x="3" y="2602"/>
                </a:lnTo>
                <a:lnTo>
                  <a:pt x="6" y="2620"/>
                </a:lnTo>
                <a:lnTo>
                  <a:pt x="9" y="2636"/>
                </a:lnTo>
                <a:lnTo>
                  <a:pt x="14" y="2654"/>
                </a:lnTo>
                <a:lnTo>
                  <a:pt x="19" y="2670"/>
                </a:lnTo>
                <a:lnTo>
                  <a:pt x="25" y="2685"/>
                </a:lnTo>
                <a:lnTo>
                  <a:pt x="32" y="2702"/>
                </a:lnTo>
                <a:lnTo>
                  <a:pt x="39" y="2717"/>
                </a:lnTo>
                <a:lnTo>
                  <a:pt x="47" y="2732"/>
                </a:lnTo>
                <a:lnTo>
                  <a:pt x="56" y="2746"/>
                </a:lnTo>
                <a:lnTo>
                  <a:pt x="66" y="2760"/>
                </a:lnTo>
                <a:lnTo>
                  <a:pt x="76" y="2775"/>
                </a:lnTo>
                <a:lnTo>
                  <a:pt x="87" y="2787"/>
                </a:lnTo>
                <a:lnTo>
                  <a:pt x="98" y="2800"/>
                </a:lnTo>
                <a:lnTo>
                  <a:pt x="111" y="2812"/>
                </a:lnTo>
                <a:lnTo>
                  <a:pt x="124" y="2824"/>
                </a:lnTo>
                <a:lnTo>
                  <a:pt x="948" y="3520"/>
                </a:lnTo>
                <a:lnTo>
                  <a:pt x="985" y="3582"/>
                </a:lnTo>
                <a:lnTo>
                  <a:pt x="1021" y="3641"/>
                </a:lnTo>
                <a:lnTo>
                  <a:pt x="1058" y="3696"/>
                </a:lnTo>
                <a:lnTo>
                  <a:pt x="1095" y="3747"/>
                </a:lnTo>
                <a:lnTo>
                  <a:pt x="1131" y="3794"/>
                </a:lnTo>
                <a:lnTo>
                  <a:pt x="1167" y="3839"/>
                </a:lnTo>
                <a:lnTo>
                  <a:pt x="1203" y="3880"/>
                </a:lnTo>
                <a:lnTo>
                  <a:pt x="1237" y="3916"/>
                </a:lnTo>
                <a:lnTo>
                  <a:pt x="1271" y="3950"/>
                </a:lnTo>
                <a:lnTo>
                  <a:pt x="1302" y="3982"/>
                </a:lnTo>
                <a:lnTo>
                  <a:pt x="1332" y="4009"/>
                </a:lnTo>
                <a:lnTo>
                  <a:pt x="1361" y="4035"/>
                </a:lnTo>
                <a:lnTo>
                  <a:pt x="1387" y="4056"/>
                </a:lnTo>
                <a:lnTo>
                  <a:pt x="1411" y="4076"/>
                </a:lnTo>
                <a:lnTo>
                  <a:pt x="1452" y="4106"/>
                </a:lnTo>
                <a:lnTo>
                  <a:pt x="1456" y="4472"/>
                </a:lnTo>
                <a:lnTo>
                  <a:pt x="1457" y="4570"/>
                </a:lnTo>
                <a:lnTo>
                  <a:pt x="3111" y="4570"/>
                </a:lnTo>
                <a:lnTo>
                  <a:pt x="3112" y="4473"/>
                </a:lnTo>
                <a:lnTo>
                  <a:pt x="3119" y="4086"/>
                </a:lnTo>
                <a:lnTo>
                  <a:pt x="3606" y="2552"/>
                </a:lnTo>
                <a:lnTo>
                  <a:pt x="3607" y="2549"/>
                </a:lnTo>
                <a:lnTo>
                  <a:pt x="3607" y="2546"/>
                </a:lnTo>
                <a:lnTo>
                  <a:pt x="3620" y="2498"/>
                </a:lnTo>
                <a:lnTo>
                  <a:pt x="3642" y="2408"/>
                </a:lnTo>
                <a:lnTo>
                  <a:pt x="3653" y="2365"/>
                </a:lnTo>
                <a:lnTo>
                  <a:pt x="3662" y="2324"/>
                </a:lnTo>
                <a:lnTo>
                  <a:pt x="3669" y="2285"/>
                </a:lnTo>
                <a:lnTo>
                  <a:pt x="3674" y="2247"/>
                </a:lnTo>
                <a:lnTo>
                  <a:pt x="3677" y="2211"/>
                </a:lnTo>
                <a:lnTo>
                  <a:pt x="3678" y="2177"/>
                </a:lnTo>
                <a:lnTo>
                  <a:pt x="3677" y="2160"/>
                </a:lnTo>
                <a:lnTo>
                  <a:pt x="3676" y="2144"/>
                </a:lnTo>
                <a:lnTo>
                  <a:pt x="3674" y="2127"/>
                </a:lnTo>
                <a:lnTo>
                  <a:pt x="3670" y="2112"/>
                </a:lnTo>
                <a:lnTo>
                  <a:pt x="3667" y="2098"/>
                </a:lnTo>
                <a:lnTo>
                  <a:pt x="3662" y="2083"/>
                </a:lnTo>
                <a:lnTo>
                  <a:pt x="3656" y="2069"/>
                </a:lnTo>
                <a:lnTo>
                  <a:pt x="3650" y="2055"/>
                </a:lnTo>
                <a:lnTo>
                  <a:pt x="3642" y="2042"/>
                </a:lnTo>
                <a:lnTo>
                  <a:pt x="3634" y="2029"/>
                </a:lnTo>
                <a:lnTo>
                  <a:pt x="3624" y="2017"/>
                </a:lnTo>
                <a:lnTo>
                  <a:pt x="3614" y="2004"/>
                </a:lnTo>
                <a:lnTo>
                  <a:pt x="3601" y="1993"/>
                </a:lnTo>
                <a:lnTo>
                  <a:pt x="3588" y="1982"/>
                </a:lnTo>
                <a:lnTo>
                  <a:pt x="3574" y="1972"/>
                </a:lnTo>
                <a:lnTo>
                  <a:pt x="3559" y="1961"/>
                </a:lnTo>
                <a:close/>
              </a:path>
            </a:pathLst>
          </a:custGeom>
          <a:noFill/>
          <a:ln w="53975">
            <a:solidFill>
              <a:schemeClr val="bg1"/>
            </a:solidFill>
          </a:ln>
        </p:spPr>
        <p:txBody>
          <a:bodyPr tIns="360000" rIns="18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FFFFFF"/>
              </a:solidFill>
            </a:endParaRPr>
          </a:p>
        </p:txBody>
      </p:sp>
      <p:sp>
        <p:nvSpPr>
          <p:cNvPr id="20" name="矩形 19">
            <a:extLst>
              <a:ext uri="{FF2B5EF4-FFF2-40B4-BE49-F238E27FC236}">
                <a16:creationId xmlns:a16="http://schemas.microsoft.com/office/drawing/2014/main" id="{B53617B5-A010-45FF-8B7F-075EF57A2C74}"/>
              </a:ext>
            </a:extLst>
          </p:cNvPr>
          <p:cNvSpPr/>
          <p:nvPr/>
        </p:nvSpPr>
        <p:spPr>
          <a:xfrm>
            <a:off x="956826" y="1471122"/>
            <a:ext cx="3877985" cy="1914370"/>
          </a:xfrm>
          <a:prstGeom prst="rect">
            <a:avLst/>
          </a:prstGeom>
          <a:effectLst>
            <a:outerShdw blurRad="50800" dist="38100" dir="2700000" algn="tl" rotWithShape="0">
              <a:prstClr val="black">
                <a:alpha val="40000"/>
              </a:prstClr>
            </a:outerShdw>
          </a:effectLst>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验收环节</a:t>
            </a:r>
            <a:r>
              <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重要</a:t>
            </a: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部分</a:t>
            </a:r>
            <a:r>
              <a:rPr lang="en-US" altLang="zh-CN" sz="2400" b="1" kern="0" dirty="0">
                <a:solidFill>
                  <a:schemeClr val="bg1"/>
                </a:solidFill>
                <a:latin typeface="微软雅黑" panose="020B0503020204020204" pitchFamily="34" charset="-122"/>
                <a:ea typeface="微软雅黑" panose="020B0503020204020204" pitchFamily="34" charset="-122"/>
              </a:rPr>
              <a:t>——</a:t>
            </a:r>
            <a:endParaRPr kumimoji="0" lang="en-US" altLang="zh-CN"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7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用户测试</a:t>
            </a:r>
          </a:p>
        </p:txBody>
      </p:sp>
      <p:cxnSp>
        <p:nvCxnSpPr>
          <p:cNvPr id="22" name="直接连接符 21">
            <a:extLst>
              <a:ext uri="{FF2B5EF4-FFF2-40B4-BE49-F238E27FC236}">
                <a16:creationId xmlns:a16="http://schemas.microsoft.com/office/drawing/2014/main" id="{49DEDD5F-C886-4070-9C6E-494A17F3D611}"/>
              </a:ext>
            </a:extLst>
          </p:cNvPr>
          <p:cNvCxnSpPr/>
          <p:nvPr/>
        </p:nvCxnSpPr>
        <p:spPr>
          <a:xfrm>
            <a:off x="1268023" y="3534646"/>
            <a:ext cx="177773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250205A1-8085-420C-BB3A-5FF02E856B57}"/>
              </a:ext>
            </a:extLst>
          </p:cNvPr>
          <p:cNvSpPr/>
          <p:nvPr/>
        </p:nvSpPr>
        <p:spPr>
          <a:xfrm>
            <a:off x="6483642" y="5102419"/>
            <a:ext cx="1620957"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软件评估</a:t>
            </a:r>
          </a:p>
        </p:txBody>
      </p:sp>
      <p:sp>
        <p:nvSpPr>
          <p:cNvPr id="24" name="KSO_Shape">
            <a:extLst>
              <a:ext uri="{FF2B5EF4-FFF2-40B4-BE49-F238E27FC236}">
                <a16:creationId xmlns:a16="http://schemas.microsoft.com/office/drawing/2014/main" id="{92A2B7BD-17D6-4F04-819D-452741B28C0D}"/>
              </a:ext>
            </a:extLst>
          </p:cNvPr>
          <p:cNvSpPr>
            <a:spLocks/>
          </p:cNvSpPr>
          <p:nvPr/>
        </p:nvSpPr>
        <p:spPr bwMode="auto">
          <a:xfrm>
            <a:off x="8610600" y="4795475"/>
            <a:ext cx="505164" cy="823859"/>
          </a:xfrm>
          <a:custGeom>
            <a:avLst/>
            <a:gdLst>
              <a:gd name="T0" fmla="*/ 953144 w 3315"/>
              <a:gd name="T1" fmla="*/ 322 h 5921"/>
              <a:gd name="T2" fmla="*/ 934480 w 3315"/>
              <a:gd name="T3" fmla="*/ 322 h 5921"/>
              <a:gd name="T4" fmla="*/ 916782 w 3315"/>
              <a:gd name="T5" fmla="*/ 3217 h 5921"/>
              <a:gd name="T6" fmla="*/ 900048 w 3315"/>
              <a:gd name="T7" fmla="*/ 8365 h 5921"/>
              <a:gd name="T8" fmla="*/ 883959 w 3315"/>
              <a:gd name="T9" fmla="*/ 16409 h 5921"/>
              <a:gd name="T10" fmla="*/ 869478 w 3315"/>
              <a:gd name="T11" fmla="*/ 26061 h 5921"/>
              <a:gd name="T12" fmla="*/ 856607 w 3315"/>
              <a:gd name="T13" fmla="*/ 37965 h 5921"/>
              <a:gd name="T14" fmla="*/ 845344 w 3315"/>
              <a:gd name="T15" fmla="*/ 51478 h 5921"/>
              <a:gd name="T16" fmla="*/ 836334 w 3315"/>
              <a:gd name="T17" fmla="*/ 66599 h 5921"/>
              <a:gd name="T18" fmla="*/ 829576 w 3315"/>
              <a:gd name="T19" fmla="*/ 83651 h 5921"/>
              <a:gd name="T20" fmla="*/ 824749 w 3315"/>
              <a:gd name="T21" fmla="*/ 101347 h 5921"/>
              <a:gd name="T22" fmla="*/ 730465 w 3315"/>
              <a:gd name="T23" fmla="*/ 638968 h 5921"/>
              <a:gd name="T24" fmla="*/ 667072 w 3315"/>
              <a:gd name="T25" fmla="*/ 101347 h 5921"/>
              <a:gd name="T26" fmla="*/ 662889 w 3315"/>
              <a:gd name="T27" fmla="*/ 83651 h 5921"/>
              <a:gd name="T28" fmla="*/ 656131 w 3315"/>
              <a:gd name="T29" fmla="*/ 66599 h 5921"/>
              <a:gd name="T30" fmla="*/ 646799 w 3315"/>
              <a:gd name="T31" fmla="*/ 51478 h 5921"/>
              <a:gd name="T32" fmla="*/ 635858 w 3315"/>
              <a:gd name="T33" fmla="*/ 37965 h 5921"/>
              <a:gd name="T34" fmla="*/ 622987 w 3315"/>
              <a:gd name="T35" fmla="*/ 26061 h 5921"/>
              <a:gd name="T36" fmla="*/ 608184 w 3315"/>
              <a:gd name="T37" fmla="*/ 16409 h 5921"/>
              <a:gd name="T38" fmla="*/ 592417 w 3315"/>
              <a:gd name="T39" fmla="*/ 8365 h 5921"/>
              <a:gd name="T40" fmla="*/ 575683 w 3315"/>
              <a:gd name="T41" fmla="*/ 3217 h 5921"/>
              <a:gd name="T42" fmla="*/ 557985 w 3315"/>
              <a:gd name="T43" fmla="*/ 322 h 5921"/>
              <a:gd name="T44" fmla="*/ 539321 w 3315"/>
              <a:gd name="T45" fmla="*/ 322 h 5921"/>
              <a:gd name="T46" fmla="*/ 526771 w 3315"/>
              <a:gd name="T47" fmla="*/ 1609 h 5921"/>
              <a:gd name="T48" fmla="*/ 509395 w 3315"/>
              <a:gd name="T49" fmla="*/ 6113 h 5921"/>
              <a:gd name="T50" fmla="*/ 492340 w 3315"/>
              <a:gd name="T51" fmla="*/ 12869 h 5921"/>
              <a:gd name="T52" fmla="*/ 477216 w 3315"/>
              <a:gd name="T53" fmla="*/ 21878 h 5921"/>
              <a:gd name="T54" fmla="*/ 463700 w 3315"/>
              <a:gd name="T55" fmla="*/ 33139 h 5921"/>
              <a:gd name="T56" fmla="*/ 451794 w 3315"/>
              <a:gd name="T57" fmla="*/ 46330 h 5921"/>
              <a:gd name="T58" fmla="*/ 441819 w 3315"/>
              <a:gd name="T59" fmla="*/ 60808 h 5921"/>
              <a:gd name="T60" fmla="*/ 434096 w 3315"/>
              <a:gd name="T61" fmla="*/ 76573 h 5921"/>
              <a:gd name="T62" fmla="*/ 428625 w 3315"/>
              <a:gd name="T63" fmla="*/ 93303 h 5921"/>
              <a:gd name="T64" fmla="*/ 426051 w 3315"/>
              <a:gd name="T65" fmla="*/ 111321 h 5921"/>
              <a:gd name="T66" fmla="*/ 425729 w 3315"/>
              <a:gd name="T67" fmla="*/ 129660 h 5921"/>
              <a:gd name="T68" fmla="*/ 120993 w 3315"/>
              <a:gd name="T69" fmla="*/ 639933 h 5921"/>
              <a:gd name="T70" fmla="*/ 108765 w 3315"/>
              <a:gd name="T71" fmla="*/ 640577 h 5921"/>
              <a:gd name="T72" fmla="*/ 90745 w 3315"/>
              <a:gd name="T73" fmla="*/ 643472 h 5921"/>
              <a:gd name="T74" fmla="*/ 74012 w 3315"/>
              <a:gd name="T75" fmla="*/ 649264 h 5921"/>
              <a:gd name="T76" fmla="*/ 58244 w 3315"/>
              <a:gd name="T77" fmla="*/ 657307 h 5921"/>
              <a:gd name="T78" fmla="*/ 44085 w 3315"/>
              <a:gd name="T79" fmla="*/ 667603 h 5921"/>
              <a:gd name="T80" fmla="*/ 31535 w 3315"/>
              <a:gd name="T81" fmla="*/ 679507 h 5921"/>
              <a:gd name="T82" fmla="*/ 20916 w 3315"/>
              <a:gd name="T83" fmla="*/ 693341 h 5921"/>
              <a:gd name="T84" fmla="*/ 11906 w 3315"/>
              <a:gd name="T85" fmla="*/ 708141 h 5921"/>
              <a:gd name="T86" fmla="*/ 5470 w 3315"/>
              <a:gd name="T87" fmla="*/ 724872 h 5921"/>
              <a:gd name="T88" fmla="*/ 1609 w 3315"/>
              <a:gd name="T89" fmla="*/ 742245 h 5921"/>
              <a:gd name="T90" fmla="*/ 0 w 3315"/>
              <a:gd name="T91" fmla="*/ 760584 h 5921"/>
              <a:gd name="T92" fmla="*/ 155747 w 3315"/>
              <a:gd name="T93" fmla="*/ 1905000 h 5921"/>
              <a:gd name="T94" fmla="*/ 866260 w 3315"/>
              <a:gd name="T95" fmla="*/ 1631846 h 5921"/>
              <a:gd name="T96" fmla="*/ 1066092 w 3315"/>
              <a:gd name="T97" fmla="*/ 136094 h 5921"/>
              <a:gd name="T98" fmla="*/ 1066736 w 3315"/>
              <a:gd name="T99" fmla="*/ 123547 h 5921"/>
              <a:gd name="T100" fmla="*/ 1065771 w 3315"/>
              <a:gd name="T101" fmla="*/ 105208 h 5921"/>
              <a:gd name="T102" fmla="*/ 1061909 w 3315"/>
              <a:gd name="T103" fmla="*/ 87512 h 5921"/>
              <a:gd name="T104" fmla="*/ 1055795 w 3315"/>
              <a:gd name="T105" fmla="*/ 71104 h 5921"/>
              <a:gd name="T106" fmla="*/ 1047429 w 3315"/>
              <a:gd name="T107" fmla="*/ 55982 h 5921"/>
              <a:gd name="T108" fmla="*/ 1036809 w 3315"/>
              <a:gd name="T109" fmla="*/ 41504 h 5921"/>
              <a:gd name="T110" fmla="*/ 1024260 w 3315"/>
              <a:gd name="T111" fmla="*/ 29600 h 5921"/>
              <a:gd name="T112" fmla="*/ 1010101 w 3315"/>
              <a:gd name="T113" fmla="*/ 18982 h 5921"/>
              <a:gd name="T114" fmla="*/ 994655 w 3315"/>
              <a:gd name="T115" fmla="*/ 10617 h 5921"/>
              <a:gd name="T116" fmla="*/ 977278 w 3315"/>
              <a:gd name="T117" fmla="*/ 4504 h 5921"/>
              <a:gd name="T118" fmla="*/ 959258 w 3315"/>
              <a:gd name="T119" fmla="*/ 643 h 592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315" h="5921">
                <a:moveTo>
                  <a:pt x="2981" y="2"/>
                </a:moveTo>
                <a:lnTo>
                  <a:pt x="2981" y="2"/>
                </a:lnTo>
                <a:lnTo>
                  <a:pt x="2962" y="1"/>
                </a:lnTo>
                <a:lnTo>
                  <a:pt x="2942" y="0"/>
                </a:lnTo>
                <a:lnTo>
                  <a:pt x="2923" y="0"/>
                </a:lnTo>
                <a:lnTo>
                  <a:pt x="2904" y="1"/>
                </a:lnTo>
                <a:lnTo>
                  <a:pt x="2886" y="3"/>
                </a:lnTo>
                <a:lnTo>
                  <a:pt x="2867" y="6"/>
                </a:lnTo>
                <a:lnTo>
                  <a:pt x="2849" y="10"/>
                </a:lnTo>
                <a:lnTo>
                  <a:pt x="2831" y="15"/>
                </a:lnTo>
                <a:lnTo>
                  <a:pt x="2813" y="20"/>
                </a:lnTo>
                <a:lnTo>
                  <a:pt x="2797" y="26"/>
                </a:lnTo>
                <a:lnTo>
                  <a:pt x="2780" y="34"/>
                </a:lnTo>
                <a:lnTo>
                  <a:pt x="2763" y="42"/>
                </a:lnTo>
                <a:lnTo>
                  <a:pt x="2747" y="51"/>
                </a:lnTo>
                <a:lnTo>
                  <a:pt x="2731" y="60"/>
                </a:lnTo>
                <a:lnTo>
                  <a:pt x="2717" y="71"/>
                </a:lnTo>
                <a:lnTo>
                  <a:pt x="2702" y="81"/>
                </a:lnTo>
                <a:lnTo>
                  <a:pt x="2688" y="93"/>
                </a:lnTo>
                <a:lnTo>
                  <a:pt x="2675" y="105"/>
                </a:lnTo>
                <a:lnTo>
                  <a:pt x="2662" y="118"/>
                </a:lnTo>
                <a:lnTo>
                  <a:pt x="2649" y="131"/>
                </a:lnTo>
                <a:lnTo>
                  <a:pt x="2638" y="145"/>
                </a:lnTo>
                <a:lnTo>
                  <a:pt x="2627" y="160"/>
                </a:lnTo>
                <a:lnTo>
                  <a:pt x="2617" y="176"/>
                </a:lnTo>
                <a:lnTo>
                  <a:pt x="2607" y="191"/>
                </a:lnTo>
                <a:lnTo>
                  <a:pt x="2599" y="207"/>
                </a:lnTo>
                <a:lnTo>
                  <a:pt x="2591" y="224"/>
                </a:lnTo>
                <a:lnTo>
                  <a:pt x="2584" y="242"/>
                </a:lnTo>
                <a:lnTo>
                  <a:pt x="2578" y="260"/>
                </a:lnTo>
                <a:lnTo>
                  <a:pt x="2572" y="278"/>
                </a:lnTo>
                <a:lnTo>
                  <a:pt x="2567" y="297"/>
                </a:lnTo>
                <a:lnTo>
                  <a:pt x="2563" y="315"/>
                </a:lnTo>
                <a:lnTo>
                  <a:pt x="2561" y="334"/>
                </a:lnTo>
                <a:lnTo>
                  <a:pt x="2368" y="1986"/>
                </a:lnTo>
                <a:lnTo>
                  <a:pt x="2270" y="1986"/>
                </a:lnTo>
                <a:lnTo>
                  <a:pt x="2077" y="334"/>
                </a:lnTo>
                <a:lnTo>
                  <a:pt x="2073" y="315"/>
                </a:lnTo>
                <a:lnTo>
                  <a:pt x="2070" y="297"/>
                </a:lnTo>
                <a:lnTo>
                  <a:pt x="2066" y="278"/>
                </a:lnTo>
                <a:lnTo>
                  <a:pt x="2060" y="260"/>
                </a:lnTo>
                <a:lnTo>
                  <a:pt x="2053" y="242"/>
                </a:lnTo>
                <a:lnTo>
                  <a:pt x="2046" y="224"/>
                </a:lnTo>
                <a:lnTo>
                  <a:pt x="2039" y="207"/>
                </a:lnTo>
                <a:lnTo>
                  <a:pt x="2030" y="191"/>
                </a:lnTo>
                <a:lnTo>
                  <a:pt x="2021" y="176"/>
                </a:lnTo>
                <a:lnTo>
                  <a:pt x="2010" y="160"/>
                </a:lnTo>
                <a:lnTo>
                  <a:pt x="1999" y="145"/>
                </a:lnTo>
                <a:lnTo>
                  <a:pt x="1987" y="131"/>
                </a:lnTo>
                <a:lnTo>
                  <a:pt x="1976" y="118"/>
                </a:lnTo>
                <a:lnTo>
                  <a:pt x="1963" y="105"/>
                </a:lnTo>
                <a:lnTo>
                  <a:pt x="1949" y="93"/>
                </a:lnTo>
                <a:lnTo>
                  <a:pt x="1936" y="81"/>
                </a:lnTo>
                <a:lnTo>
                  <a:pt x="1921" y="71"/>
                </a:lnTo>
                <a:lnTo>
                  <a:pt x="1906" y="60"/>
                </a:lnTo>
                <a:lnTo>
                  <a:pt x="1890" y="51"/>
                </a:lnTo>
                <a:lnTo>
                  <a:pt x="1875" y="42"/>
                </a:lnTo>
                <a:lnTo>
                  <a:pt x="1858" y="34"/>
                </a:lnTo>
                <a:lnTo>
                  <a:pt x="1841" y="26"/>
                </a:lnTo>
                <a:lnTo>
                  <a:pt x="1824" y="20"/>
                </a:lnTo>
                <a:lnTo>
                  <a:pt x="1806" y="15"/>
                </a:lnTo>
                <a:lnTo>
                  <a:pt x="1789" y="10"/>
                </a:lnTo>
                <a:lnTo>
                  <a:pt x="1771" y="6"/>
                </a:lnTo>
                <a:lnTo>
                  <a:pt x="1752" y="3"/>
                </a:lnTo>
                <a:lnTo>
                  <a:pt x="1734" y="1"/>
                </a:lnTo>
                <a:lnTo>
                  <a:pt x="1715" y="0"/>
                </a:lnTo>
                <a:lnTo>
                  <a:pt x="1695" y="0"/>
                </a:lnTo>
                <a:lnTo>
                  <a:pt x="1676" y="1"/>
                </a:lnTo>
                <a:lnTo>
                  <a:pt x="1657" y="2"/>
                </a:lnTo>
                <a:lnTo>
                  <a:pt x="1637" y="5"/>
                </a:lnTo>
                <a:lnTo>
                  <a:pt x="1618" y="9"/>
                </a:lnTo>
                <a:lnTo>
                  <a:pt x="1600" y="14"/>
                </a:lnTo>
                <a:lnTo>
                  <a:pt x="1583" y="19"/>
                </a:lnTo>
                <a:lnTo>
                  <a:pt x="1565" y="25"/>
                </a:lnTo>
                <a:lnTo>
                  <a:pt x="1547" y="33"/>
                </a:lnTo>
                <a:lnTo>
                  <a:pt x="1530" y="40"/>
                </a:lnTo>
                <a:lnTo>
                  <a:pt x="1514" y="50"/>
                </a:lnTo>
                <a:lnTo>
                  <a:pt x="1498" y="59"/>
                </a:lnTo>
                <a:lnTo>
                  <a:pt x="1483" y="68"/>
                </a:lnTo>
                <a:lnTo>
                  <a:pt x="1468" y="80"/>
                </a:lnTo>
                <a:lnTo>
                  <a:pt x="1454" y="92"/>
                </a:lnTo>
                <a:lnTo>
                  <a:pt x="1441" y="103"/>
                </a:lnTo>
                <a:lnTo>
                  <a:pt x="1428" y="117"/>
                </a:lnTo>
                <a:lnTo>
                  <a:pt x="1415" y="129"/>
                </a:lnTo>
                <a:lnTo>
                  <a:pt x="1404" y="144"/>
                </a:lnTo>
                <a:lnTo>
                  <a:pt x="1393" y="158"/>
                </a:lnTo>
                <a:lnTo>
                  <a:pt x="1383" y="174"/>
                </a:lnTo>
                <a:lnTo>
                  <a:pt x="1373" y="189"/>
                </a:lnTo>
                <a:lnTo>
                  <a:pt x="1365" y="205"/>
                </a:lnTo>
                <a:lnTo>
                  <a:pt x="1356" y="221"/>
                </a:lnTo>
                <a:lnTo>
                  <a:pt x="1349" y="238"/>
                </a:lnTo>
                <a:lnTo>
                  <a:pt x="1343" y="256"/>
                </a:lnTo>
                <a:lnTo>
                  <a:pt x="1338" y="272"/>
                </a:lnTo>
                <a:lnTo>
                  <a:pt x="1332" y="290"/>
                </a:lnTo>
                <a:lnTo>
                  <a:pt x="1329" y="309"/>
                </a:lnTo>
                <a:lnTo>
                  <a:pt x="1326" y="327"/>
                </a:lnTo>
                <a:lnTo>
                  <a:pt x="1324" y="346"/>
                </a:lnTo>
                <a:lnTo>
                  <a:pt x="1323" y="365"/>
                </a:lnTo>
                <a:lnTo>
                  <a:pt x="1323" y="384"/>
                </a:lnTo>
                <a:lnTo>
                  <a:pt x="1323" y="403"/>
                </a:lnTo>
                <a:lnTo>
                  <a:pt x="1325" y="423"/>
                </a:lnTo>
                <a:lnTo>
                  <a:pt x="1508" y="1987"/>
                </a:lnTo>
                <a:lnTo>
                  <a:pt x="376" y="1989"/>
                </a:lnTo>
                <a:lnTo>
                  <a:pt x="357" y="1990"/>
                </a:lnTo>
                <a:lnTo>
                  <a:pt x="338" y="1991"/>
                </a:lnTo>
                <a:lnTo>
                  <a:pt x="319" y="1993"/>
                </a:lnTo>
                <a:lnTo>
                  <a:pt x="300" y="1996"/>
                </a:lnTo>
                <a:lnTo>
                  <a:pt x="282" y="2000"/>
                </a:lnTo>
                <a:lnTo>
                  <a:pt x="264" y="2006"/>
                </a:lnTo>
                <a:lnTo>
                  <a:pt x="246" y="2012"/>
                </a:lnTo>
                <a:lnTo>
                  <a:pt x="230" y="2018"/>
                </a:lnTo>
                <a:lnTo>
                  <a:pt x="213" y="2025"/>
                </a:lnTo>
                <a:lnTo>
                  <a:pt x="197" y="2034"/>
                </a:lnTo>
                <a:lnTo>
                  <a:pt x="181" y="2043"/>
                </a:lnTo>
                <a:lnTo>
                  <a:pt x="165" y="2053"/>
                </a:lnTo>
                <a:lnTo>
                  <a:pt x="151" y="2063"/>
                </a:lnTo>
                <a:lnTo>
                  <a:pt x="137" y="2075"/>
                </a:lnTo>
                <a:lnTo>
                  <a:pt x="123" y="2086"/>
                </a:lnTo>
                <a:lnTo>
                  <a:pt x="111" y="2099"/>
                </a:lnTo>
                <a:lnTo>
                  <a:pt x="98" y="2112"/>
                </a:lnTo>
                <a:lnTo>
                  <a:pt x="86" y="2125"/>
                </a:lnTo>
                <a:lnTo>
                  <a:pt x="75" y="2140"/>
                </a:lnTo>
                <a:lnTo>
                  <a:pt x="65" y="2155"/>
                </a:lnTo>
                <a:lnTo>
                  <a:pt x="55" y="2169"/>
                </a:lnTo>
                <a:lnTo>
                  <a:pt x="46" y="2185"/>
                </a:lnTo>
                <a:lnTo>
                  <a:pt x="37" y="2201"/>
                </a:lnTo>
                <a:lnTo>
                  <a:pt x="30" y="2218"/>
                </a:lnTo>
                <a:lnTo>
                  <a:pt x="24" y="2235"/>
                </a:lnTo>
                <a:lnTo>
                  <a:pt x="17" y="2253"/>
                </a:lnTo>
                <a:lnTo>
                  <a:pt x="12" y="2270"/>
                </a:lnTo>
                <a:lnTo>
                  <a:pt x="8" y="2288"/>
                </a:lnTo>
                <a:lnTo>
                  <a:pt x="5" y="2307"/>
                </a:lnTo>
                <a:lnTo>
                  <a:pt x="3" y="2326"/>
                </a:lnTo>
                <a:lnTo>
                  <a:pt x="0" y="2345"/>
                </a:lnTo>
                <a:lnTo>
                  <a:pt x="0" y="2364"/>
                </a:lnTo>
                <a:lnTo>
                  <a:pt x="0" y="4596"/>
                </a:lnTo>
                <a:lnTo>
                  <a:pt x="484" y="5072"/>
                </a:lnTo>
                <a:lnTo>
                  <a:pt x="484" y="5921"/>
                </a:lnTo>
                <a:lnTo>
                  <a:pt x="2690" y="5921"/>
                </a:lnTo>
                <a:lnTo>
                  <a:pt x="2690" y="5072"/>
                </a:lnTo>
                <a:lnTo>
                  <a:pt x="2692" y="5072"/>
                </a:lnTo>
                <a:lnTo>
                  <a:pt x="3130" y="3574"/>
                </a:lnTo>
                <a:lnTo>
                  <a:pt x="3130" y="1983"/>
                </a:lnTo>
                <a:lnTo>
                  <a:pt x="3313" y="423"/>
                </a:lnTo>
                <a:lnTo>
                  <a:pt x="3315" y="403"/>
                </a:lnTo>
                <a:lnTo>
                  <a:pt x="3315" y="384"/>
                </a:lnTo>
                <a:lnTo>
                  <a:pt x="3315" y="365"/>
                </a:lnTo>
                <a:lnTo>
                  <a:pt x="3314" y="346"/>
                </a:lnTo>
                <a:lnTo>
                  <a:pt x="3312" y="327"/>
                </a:lnTo>
                <a:lnTo>
                  <a:pt x="3309" y="309"/>
                </a:lnTo>
                <a:lnTo>
                  <a:pt x="3304" y="290"/>
                </a:lnTo>
                <a:lnTo>
                  <a:pt x="3300" y="272"/>
                </a:lnTo>
                <a:lnTo>
                  <a:pt x="3295" y="256"/>
                </a:lnTo>
                <a:lnTo>
                  <a:pt x="3289" y="238"/>
                </a:lnTo>
                <a:lnTo>
                  <a:pt x="3281" y="221"/>
                </a:lnTo>
                <a:lnTo>
                  <a:pt x="3273" y="205"/>
                </a:lnTo>
                <a:lnTo>
                  <a:pt x="3264" y="189"/>
                </a:lnTo>
                <a:lnTo>
                  <a:pt x="3255" y="174"/>
                </a:lnTo>
                <a:lnTo>
                  <a:pt x="3244" y="158"/>
                </a:lnTo>
                <a:lnTo>
                  <a:pt x="3234" y="144"/>
                </a:lnTo>
                <a:lnTo>
                  <a:pt x="3222" y="129"/>
                </a:lnTo>
                <a:lnTo>
                  <a:pt x="3210" y="117"/>
                </a:lnTo>
                <a:lnTo>
                  <a:pt x="3197" y="103"/>
                </a:lnTo>
                <a:lnTo>
                  <a:pt x="3183" y="92"/>
                </a:lnTo>
                <a:lnTo>
                  <a:pt x="3170" y="80"/>
                </a:lnTo>
                <a:lnTo>
                  <a:pt x="3155" y="68"/>
                </a:lnTo>
                <a:lnTo>
                  <a:pt x="3139" y="59"/>
                </a:lnTo>
                <a:lnTo>
                  <a:pt x="3124" y="50"/>
                </a:lnTo>
                <a:lnTo>
                  <a:pt x="3108" y="40"/>
                </a:lnTo>
                <a:lnTo>
                  <a:pt x="3091" y="33"/>
                </a:lnTo>
                <a:lnTo>
                  <a:pt x="3073" y="25"/>
                </a:lnTo>
                <a:lnTo>
                  <a:pt x="3055" y="19"/>
                </a:lnTo>
                <a:lnTo>
                  <a:pt x="3037" y="14"/>
                </a:lnTo>
                <a:lnTo>
                  <a:pt x="3019" y="9"/>
                </a:lnTo>
                <a:lnTo>
                  <a:pt x="3001" y="5"/>
                </a:lnTo>
                <a:lnTo>
                  <a:pt x="2981" y="2"/>
                </a:lnTo>
                <a:close/>
              </a:path>
            </a:pathLst>
          </a:custGeom>
          <a:noFill/>
          <a:ln w="53975">
            <a:solidFill>
              <a:schemeClr val="bg1"/>
            </a:solidFill>
          </a:ln>
        </p:spPr>
        <p:txBody>
          <a:bodyPr tIns="360000" rIns="18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25" name="矩形 24">
            <a:extLst>
              <a:ext uri="{FF2B5EF4-FFF2-40B4-BE49-F238E27FC236}">
                <a16:creationId xmlns:a16="http://schemas.microsoft.com/office/drawing/2014/main" id="{58B1AC1F-A919-4632-9C72-60A7060838C4}"/>
              </a:ext>
            </a:extLst>
          </p:cNvPr>
          <p:cNvSpPr/>
          <p:nvPr/>
        </p:nvSpPr>
        <p:spPr>
          <a:xfrm>
            <a:off x="9338187" y="5102419"/>
            <a:ext cx="1620957"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真实用户</a:t>
            </a:r>
          </a:p>
        </p:txBody>
      </p:sp>
      <p:sp>
        <p:nvSpPr>
          <p:cNvPr id="2" name="灯片编号占位符 4">
            <a:extLst>
              <a:ext uri="{FF2B5EF4-FFF2-40B4-BE49-F238E27FC236}">
                <a16:creationId xmlns:a16="http://schemas.microsoft.com/office/drawing/2014/main" id="{B1670BBB-B87F-5FA6-67F4-9731D1872E28}"/>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4</a:t>
            </a:fld>
            <a:endParaRPr lang="zh-CN" altLang="en-US" dirty="0"/>
          </a:p>
        </p:txBody>
      </p:sp>
    </p:spTree>
    <p:extLst>
      <p:ext uri="{BB962C8B-B14F-4D97-AF65-F5344CB8AC3E}">
        <p14:creationId xmlns:p14="http://schemas.microsoft.com/office/powerpoint/2010/main" val="365654464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1152000" y="288000"/>
            <a:ext cx="20116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验收报告</a:t>
            </a:r>
          </a:p>
        </p:txBody>
      </p:sp>
      <p:sp>
        <p:nvSpPr>
          <p:cNvPr id="92" name="任意多边形: 形状 91">
            <a:extLst>
              <a:ext uri="{FF2B5EF4-FFF2-40B4-BE49-F238E27FC236}">
                <a16:creationId xmlns:a16="http://schemas.microsoft.com/office/drawing/2014/main" id="{202BE247-49FB-7AEA-9744-2C8B0041976A}"/>
              </a:ext>
            </a:extLst>
          </p:cNvPr>
          <p:cNvSpPr>
            <a:spLocks/>
          </p:cNvSpPr>
          <p:nvPr/>
        </p:nvSpPr>
        <p:spPr bwMode="auto">
          <a:xfrm>
            <a:off x="411480" y="2082311"/>
            <a:ext cx="11540490" cy="2693377"/>
          </a:xfrm>
          <a:custGeom>
            <a:avLst/>
            <a:gdLst>
              <a:gd name="connsiteX0" fmla="*/ 6512527 w 10096475"/>
              <a:gd name="connsiteY0" fmla="*/ 347 h 1924542"/>
              <a:gd name="connsiteX1" fmla="*/ 7496457 w 10096475"/>
              <a:gd name="connsiteY1" fmla="*/ 347 h 1924542"/>
              <a:gd name="connsiteX2" fmla="*/ 7588800 w 10096475"/>
              <a:gd name="connsiteY2" fmla="*/ 51485 h 1924542"/>
              <a:gd name="connsiteX3" fmla="*/ 7913592 w 10096475"/>
              <a:gd name="connsiteY3" fmla="*/ 617194 h 1924542"/>
              <a:gd name="connsiteX4" fmla="*/ 7872197 w 10096475"/>
              <a:gd name="connsiteY4" fmla="*/ 764214 h 1924542"/>
              <a:gd name="connsiteX5" fmla="*/ 7725722 w 10096475"/>
              <a:gd name="connsiteY5" fmla="*/ 722665 h 1924542"/>
              <a:gd name="connsiteX6" fmla="*/ 7464614 w 10096475"/>
              <a:gd name="connsiteY6" fmla="*/ 268819 h 1924542"/>
              <a:gd name="connsiteX7" fmla="*/ 7372272 w 10096475"/>
              <a:gd name="connsiteY7" fmla="*/ 214486 h 1924542"/>
              <a:gd name="connsiteX8" fmla="*/ 6636713 w 10096475"/>
              <a:gd name="connsiteY8" fmla="*/ 214486 h 1924542"/>
              <a:gd name="connsiteX9" fmla="*/ 6544370 w 10096475"/>
              <a:gd name="connsiteY9" fmla="*/ 268819 h 1924542"/>
              <a:gd name="connsiteX10" fmla="*/ 5620941 w 10096475"/>
              <a:gd name="connsiteY10" fmla="*/ 1870064 h 1924542"/>
              <a:gd name="connsiteX11" fmla="*/ 5528598 w 10096475"/>
              <a:gd name="connsiteY11" fmla="*/ 1924397 h 1924542"/>
              <a:gd name="connsiteX12" fmla="*/ 4547853 w 10096475"/>
              <a:gd name="connsiteY12" fmla="*/ 1924397 h 1924542"/>
              <a:gd name="connsiteX13" fmla="*/ 4452326 w 10096475"/>
              <a:gd name="connsiteY13" fmla="*/ 1870064 h 1924542"/>
              <a:gd name="connsiteX14" fmla="*/ 4130718 w 10096475"/>
              <a:gd name="connsiteY14" fmla="*/ 1310747 h 1924542"/>
              <a:gd name="connsiteX15" fmla="*/ 4130718 w 10096475"/>
              <a:gd name="connsiteY15" fmla="*/ 1202079 h 1924542"/>
              <a:gd name="connsiteX16" fmla="*/ 4318588 w 10096475"/>
              <a:gd name="connsiteY16" fmla="*/ 1202079 h 1924542"/>
              <a:gd name="connsiteX17" fmla="*/ 4576511 w 10096475"/>
              <a:gd name="connsiteY17" fmla="*/ 1655925 h 1924542"/>
              <a:gd name="connsiteX18" fmla="*/ 4668854 w 10096475"/>
              <a:gd name="connsiteY18" fmla="*/ 1707063 h 1924542"/>
              <a:gd name="connsiteX19" fmla="*/ 5407597 w 10096475"/>
              <a:gd name="connsiteY19" fmla="*/ 1707063 h 1924542"/>
              <a:gd name="connsiteX20" fmla="*/ 5499940 w 10096475"/>
              <a:gd name="connsiteY20" fmla="*/ 1655925 h 1924542"/>
              <a:gd name="connsiteX21" fmla="*/ 6420184 w 10096475"/>
              <a:gd name="connsiteY21" fmla="*/ 51485 h 1924542"/>
              <a:gd name="connsiteX22" fmla="*/ 6512527 w 10096475"/>
              <a:gd name="connsiteY22" fmla="*/ 347 h 1924542"/>
              <a:gd name="connsiteX23" fmla="*/ 4529739 w 10096475"/>
              <a:gd name="connsiteY23" fmla="*/ 347 h 1924542"/>
              <a:gd name="connsiteX24" fmla="*/ 5513669 w 10096475"/>
              <a:gd name="connsiteY24" fmla="*/ 347 h 1924542"/>
              <a:gd name="connsiteX25" fmla="*/ 5606012 w 10096475"/>
              <a:gd name="connsiteY25" fmla="*/ 51485 h 1924542"/>
              <a:gd name="connsiteX26" fmla="*/ 5927620 w 10096475"/>
              <a:gd name="connsiteY26" fmla="*/ 617194 h 1924542"/>
              <a:gd name="connsiteX27" fmla="*/ 5889409 w 10096475"/>
              <a:gd name="connsiteY27" fmla="*/ 764214 h 1924542"/>
              <a:gd name="connsiteX28" fmla="*/ 5742934 w 10096475"/>
              <a:gd name="connsiteY28" fmla="*/ 722665 h 1924542"/>
              <a:gd name="connsiteX29" fmla="*/ 5481826 w 10096475"/>
              <a:gd name="connsiteY29" fmla="*/ 268819 h 1924542"/>
              <a:gd name="connsiteX30" fmla="*/ 5389484 w 10096475"/>
              <a:gd name="connsiteY30" fmla="*/ 214486 h 1924542"/>
              <a:gd name="connsiteX31" fmla="*/ 4653925 w 10096475"/>
              <a:gd name="connsiteY31" fmla="*/ 214486 h 1924542"/>
              <a:gd name="connsiteX32" fmla="*/ 4561582 w 10096475"/>
              <a:gd name="connsiteY32" fmla="*/ 268819 h 1924542"/>
              <a:gd name="connsiteX33" fmla="*/ 3638153 w 10096475"/>
              <a:gd name="connsiteY33" fmla="*/ 1870064 h 1924542"/>
              <a:gd name="connsiteX34" fmla="*/ 3545810 w 10096475"/>
              <a:gd name="connsiteY34" fmla="*/ 1924397 h 1924542"/>
              <a:gd name="connsiteX35" fmla="*/ 2561881 w 10096475"/>
              <a:gd name="connsiteY35" fmla="*/ 1924397 h 1924542"/>
              <a:gd name="connsiteX36" fmla="*/ 2469538 w 10096475"/>
              <a:gd name="connsiteY36" fmla="*/ 1870064 h 1924542"/>
              <a:gd name="connsiteX37" fmla="*/ 2147930 w 10096475"/>
              <a:gd name="connsiteY37" fmla="*/ 1310747 h 1924542"/>
              <a:gd name="connsiteX38" fmla="*/ 2147930 w 10096475"/>
              <a:gd name="connsiteY38" fmla="*/ 1202079 h 1924542"/>
              <a:gd name="connsiteX39" fmla="*/ 2335800 w 10096475"/>
              <a:gd name="connsiteY39" fmla="*/ 1202079 h 1924542"/>
              <a:gd name="connsiteX40" fmla="*/ 2593723 w 10096475"/>
              <a:gd name="connsiteY40" fmla="*/ 1655925 h 1924542"/>
              <a:gd name="connsiteX41" fmla="*/ 2686066 w 10096475"/>
              <a:gd name="connsiteY41" fmla="*/ 1707063 h 1924542"/>
              <a:gd name="connsiteX42" fmla="*/ 3421625 w 10096475"/>
              <a:gd name="connsiteY42" fmla="*/ 1707063 h 1924542"/>
              <a:gd name="connsiteX43" fmla="*/ 3517152 w 10096475"/>
              <a:gd name="connsiteY43" fmla="*/ 1655925 h 1924542"/>
              <a:gd name="connsiteX44" fmla="*/ 4437396 w 10096475"/>
              <a:gd name="connsiteY44" fmla="*/ 51485 h 1924542"/>
              <a:gd name="connsiteX45" fmla="*/ 4529739 w 10096475"/>
              <a:gd name="connsiteY45" fmla="*/ 347 h 1924542"/>
              <a:gd name="connsiteX46" fmla="*/ 596979 w 10096475"/>
              <a:gd name="connsiteY46" fmla="*/ 347 h 1924542"/>
              <a:gd name="connsiteX47" fmla="*/ 1580798 w 10096475"/>
              <a:gd name="connsiteY47" fmla="*/ 347 h 1924542"/>
              <a:gd name="connsiteX48" fmla="*/ 1673131 w 10096475"/>
              <a:gd name="connsiteY48" fmla="*/ 51485 h 1924542"/>
              <a:gd name="connsiteX49" fmla="*/ 1994703 w 10096475"/>
              <a:gd name="connsiteY49" fmla="*/ 610802 h 1924542"/>
              <a:gd name="connsiteX50" fmla="*/ 1994703 w 10096475"/>
              <a:gd name="connsiteY50" fmla="*/ 719469 h 1924542"/>
              <a:gd name="connsiteX51" fmla="*/ 1810038 w 10096475"/>
              <a:gd name="connsiteY51" fmla="*/ 719469 h 1924542"/>
              <a:gd name="connsiteX52" fmla="*/ 1548960 w 10096475"/>
              <a:gd name="connsiteY52" fmla="*/ 268819 h 1924542"/>
              <a:gd name="connsiteX53" fmla="*/ 1456627 w 10096475"/>
              <a:gd name="connsiteY53" fmla="*/ 214486 h 1924542"/>
              <a:gd name="connsiteX54" fmla="*/ 721150 w 10096475"/>
              <a:gd name="connsiteY54" fmla="*/ 214486 h 1924542"/>
              <a:gd name="connsiteX55" fmla="*/ 628817 w 10096475"/>
              <a:gd name="connsiteY55" fmla="*/ 268819 h 1924542"/>
              <a:gd name="connsiteX56" fmla="*/ 259487 w 10096475"/>
              <a:gd name="connsiteY56" fmla="*/ 908039 h 1924542"/>
              <a:gd name="connsiteX57" fmla="*/ 259487 w 10096475"/>
              <a:gd name="connsiteY57" fmla="*/ 1013510 h 1924542"/>
              <a:gd name="connsiteX58" fmla="*/ 628817 w 10096475"/>
              <a:gd name="connsiteY58" fmla="*/ 1655925 h 1924542"/>
              <a:gd name="connsiteX59" fmla="*/ 721150 w 10096475"/>
              <a:gd name="connsiteY59" fmla="*/ 1707063 h 1924542"/>
              <a:gd name="connsiteX60" fmla="*/ 1456627 w 10096475"/>
              <a:gd name="connsiteY60" fmla="*/ 1707063 h 1924542"/>
              <a:gd name="connsiteX61" fmla="*/ 1548960 w 10096475"/>
              <a:gd name="connsiteY61" fmla="*/ 1655925 h 1924542"/>
              <a:gd name="connsiteX62" fmla="*/ 2469102 w 10096475"/>
              <a:gd name="connsiteY62" fmla="*/ 51485 h 1924542"/>
              <a:gd name="connsiteX63" fmla="*/ 2564619 w 10096475"/>
              <a:gd name="connsiteY63" fmla="*/ 347 h 1924542"/>
              <a:gd name="connsiteX64" fmla="*/ 3545254 w 10096475"/>
              <a:gd name="connsiteY64" fmla="*/ 347 h 1924542"/>
              <a:gd name="connsiteX65" fmla="*/ 3637587 w 10096475"/>
              <a:gd name="connsiteY65" fmla="*/ 51485 h 1924542"/>
              <a:gd name="connsiteX66" fmla="*/ 3959159 w 10096475"/>
              <a:gd name="connsiteY66" fmla="*/ 610802 h 1924542"/>
              <a:gd name="connsiteX67" fmla="*/ 3959159 w 10096475"/>
              <a:gd name="connsiteY67" fmla="*/ 719469 h 1924542"/>
              <a:gd name="connsiteX68" fmla="*/ 3774494 w 10096475"/>
              <a:gd name="connsiteY68" fmla="*/ 719469 h 1924542"/>
              <a:gd name="connsiteX69" fmla="*/ 3516599 w 10096475"/>
              <a:gd name="connsiteY69" fmla="*/ 268819 h 1924542"/>
              <a:gd name="connsiteX70" fmla="*/ 3421083 w 10096475"/>
              <a:gd name="connsiteY70" fmla="*/ 214486 h 1924542"/>
              <a:gd name="connsiteX71" fmla="*/ 2685606 w 10096475"/>
              <a:gd name="connsiteY71" fmla="*/ 214486 h 1924542"/>
              <a:gd name="connsiteX72" fmla="*/ 2593273 w 10096475"/>
              <a:gd name="connsiteY72" fmla="*/ 268819 h 1924542"/>
              <a:gd name="connsiteX73" fmla="*/ 1673131 w 10096475"/>
              <a:gd name="connsiteY73" fmla="*/ 1870064 h 1924542"/>
              <a:gd name="connsiteX74" fmla="*/ 1580798 w 10096475"/>
              <a:gd name="connsiteY74" fmla="*/ 1924397 h 1924542"/>
              <a:gd name="connsiteX75" fmla="*/ 596979 w 10096475"/>
              <a:gd name="connsiteY75" fmla="*/ 1924397 h 1924542"/>
              <a:gd name="connsiteX76" fmla="*/ 504646 w 10096475"/>
              <a:gd name="connsiteY76" fmla="*/ 1870064 h 1924542"/>
              <a:gd name="connsiteX77" fmla="*/ 14328 w 10096475"/>
              <a:gd name="connsiteY77" fmla="*/ 1013510 h 1924542"/>
              <a:gd name="connsiteX78" fmla="*/ 14328 w 10096475"/>
              <a:gd name="connsiteY78" fmla="*/ 908039 h 1924542"/>
              <a:gd name="connsiteX79" fmla="*/ 504646 w 10096475"/>
              <a:gd name="connsiteY79" fmla="*/ 51485 h 1924542"/>
              <a:gd name="connsiteX80" fmla="*/ 596979 w 10096475"/>
              <a:gd name="connsiteY80" fmla="*/ 347 h 1924542"/>
              <a:gd name="connsiteX81" fmla="*/ 8512497 w 10096475"/>
              <a:gd name="connsiteY81" fmla="*/ 0 h 1924542"/>
              <a:gd name="connsiteX82" fmla="*/ 9496314 w 10096475"/>
              <a:gd name="connsiteY82" fmla="*/ 0 h 1924542"/>
              <a:gd name="connsiteX83" fmla="*/ 9588647 w 10096475"/>
              <a:gd name="connsiteY83" fmla="*/ 51151 h 1924542"/>
              <a:gd name="connsiteX84" fmla="*/ 10082148 w 10096475"/>
              <a:gd name="connsiteY84" fmla="*/ 907923 h 1924542"/>
              <a:gd name="connsiteX85" fmla="*/ 10082148 w 10096475"/>
              <a:gd name="connsiteY85" fmla="*/ 1013422 h 1924542"/>
              <a:gd name="connsiteX86" fmla="*/ 9588647 w 10096475"/>
              <a:gd name="connsiteY86" fmla="*/ 1870194 h 1924542"/>
              <a:gd name="connsiteX87" fmla="*/ 9496314 w 10096475"/>
              <a:gd name="connsiteY87" fmla="*/ 1924542 h 1924542"/>
              <a:gd name="connsiteX88" fmla="*/ 8512497 w 10096475"/>
              <a:gd name="connsiteY88" fmla="*/ 1924542 h 1924542"/>
              <a:gd name="connsiteX89" fmla="*/ 8420164 w 10096475"/>
              <a:gd name="connsiteY89" fmla="*/ 1870194 h 1924542"/>
              <a:gd name="connsiteX90" fmla="*/ 8098593 w 10096475"/>
              <a:gd name="connsiteY90" fmla="*/ 1310734 h 1924542"/>
              <a:gd name="connsiteX91" fmla="*/ 8098593 w 10096475"/>
              <a:gd name="connsiteY91" fmla="*/ 1205236 h 1924542"/>
              <a:gd name="connsiteX92" fmla="*/ 8286442 w 10096475"/>
              <a:gd name="connsiteY92" fmla="*/ 1205236 h 1924542"/>
              <a:gd name="connsiteX93" fmla="*/ 8544336 w 10096475"/>
              <a:gd name="connsiteY93" fmla="*/ 1656001 h 1924542"/>
              <a:gd name="connsiteX94" fmla="*/ 8636668 w 10096475"/>
              <a:gd name="connsiteY94" fmla="*/ 1707152 h 1924542"/>
              <a:gd name="connsiteX95" fmla="*/ 9372143 w 10096475"/>
              <a:gd name="connsiteY95" fmla="*/ 1707152 h 1924542"/>
              <a:gd name="connsiteX96" fmla="*/ 9464476 w 10096475"/>
              <a:gd name="connsiteY96" fmla="*/ 1656001 h 1924542"/>
              <a:gd name="connsiteX97" fmla="*/ 9833806 w 10096475"/>
              <a:gd name="connsiteY97" fmla="*/ 1013422 h 1924542"/>
              <a:gd name="connsiteX98" fmla="*/ 9833806 w 10096475"/>
              <a:gd name="connsiteY98" fmla="*/ 907923 h 1924542"/>
              <a:gd name="connsiteX99" fmla="*/ 9464476 w 10096475"/>
              <a:gd name="connsiteY99" fmla="*/ 268541 h 1924542"/>
              <a:gd name="connsiteX100" fmla="*/ 9372143 w 10096475"/>
              <a:gd name="connsiteY100" fmla="*/ 214193 h 1924542"/>
              <a:gd name="connsiteX101" fmla="*/ 8636668 w 10096475"/>
              <a:gd name="connsiteY101" fmla="*/ 214193 h 1924542"/>
              <a:gd name="connsiteX102" fmla="*/ 8544336 w 10096475"/>
              <a:gd name="connsiteY102" fmla="*/ 268541 h 1924542"/>
              <a:gd name="connsiteX103" fmla="*/ 7624195 w 10096475"/>
              <a:gd name="connsiteY103" fmla="*/ 1870194 h 1924542"/>
              <a:gd name="connsiteX104" fmla="*/ 7531863 w 10096475"/>
              <a:gd name="connsiteY104" fmla="*/ 1924542 h 1924542"/>
              <a:gd name="connsiteX105" fmla="*/ 6548045 w 10096475"/>
              <a:gd name="connsiteY105" fmla="*/ 1924542 h 1924542"/>
              <a:gd name="connsiteX106" fmla="*/ 6455713 w 10096475"/>
              <a:gd name="connsiteY106" fmla="*/ 1870194 h 1924542"/>
              <a:gd name="connsiteX107" fmla="*/ 6134142 w 10096475"/>
              <a:gd name="connsiteY107" fmla="*/ 1310734 h 1924542"/>
              <a:gd name="connsiteX108" fmla="*/ 6134142 w 10096475"/>
              <a:gd name="connsiteY108" fmla="*/ 1202039 h 1924542"/>
              <a:gd name="connsiteX109" fmla="*/ 6318806 w 10096475"/>
              <a:gd name="connsiteY109" fmla="*/ 1202039 h 1924542"/>
              <a:gd name="connsiteX110" fmla="*/ 6579884 w 10096475"/>
              <a:gd name="connsiteY110" fmla="*/ 1656001 h 1924542"/>
              <a:gd name="connsiteX111" fmla="*/ 6672217 w 10096475"/>
              <a:gd name="connsiteY111" fmla="*/ 1707152 h 1924542"/>
              <a:gd name="connsiteX112" fmla="*/ 7407692 w 10096475"/>
              <a:gd name="connsiteY112" fmla="*/ 1707152 h 1924542"/>
              <a:gd name="connsiteX113" fmla="*/ 7500024 w 10096475"/>
              <a:gd name="connsiteY113" fmla="*/ 1656001 h 1924542"/>
              <a:gd name="connsiteX114" fmla="*/ 8420164 w 10096475"/>
              <a:gd name="connsiteY114" fmla="*/ 51151 h 1924542"/>
              <a:gd name="connsiteX115" fmla="*/ 8512497 w 10096475"/>
              <a:gd name="connsiteY115" fmla="*/ 0 h 19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096475" h="1924542">
                <a:moveTo>
                  <a:pt x="6512527" y="347"/>
                </a:moveTo>
                <a:cubicBezTo>
                  <a:pt x="7496457" y="347"/>
                  <a:pt x="7496457" y="347"/>
                  <a:pt x="7496457" y="347"/>
                </a:cubicBezTo>
                <a:cubicBezTo>
                  <a:pt x="7534668" y="347"/>
                  <a:pt x="7569694" y="19524"/>
                  <a:pt x="7588800" y="51485"/>
                </a:cubicBezTo>
                <a:cubicBezTo>
                  <a:pt x="7913592" y="617194"/>
                  <a:pt x="7913592" y="617194"/>
                  <a:pt x="7913592" y="617194"/>
                </a:cubicBezTo>
                <a:cubicBezTo>
                  <a:pt x="7942250" y="668331"/>
                  <a:pt x="7923144" y="735449"/>
                  <a:pt x="7872197" y="764214"/>
                </a:cubicBezTo>
                <a:cubicBezTo>
                  <a:pt x="7821249" y="792979"/>
                  <a:pt x="7754380" y="773802"/>
                  <a:pt x="7725722" y="722665"/>
                </a:cubicBezTo>
                <a:cubicBezTo>
                  <a:pt x="7464614" y="268819"/>
                  <a:pt x="7464614" y="268819"/>
                  <a:pt x="7464614" y="268819"/>
                </a:cubicBezTo>
                <a:cubicBezTo>
                  <a:pt x="7445509" y="233662"/>
                  <a:pt x="7410482" y="214486"/>
                  <a:pt x="7372272" y="214486"/>
                </a:cubicBezTo>
                <a:cubicBezTo>
                  <a:pt x="6636713" y="214486"/>
                  <a:pt x="6636713" y="214486"/>
                  <a:pt x="6636713" y="214486"/>
                </a:cubicBezTo>
                <a:cubicBezTo>
                  <a:pt x="6598502" y="214486"/>
                  <a:pt x="6563475" y="233662"/>
                  <a:pt x="6544370" y="268819"/>
                </a:cubicBezTo>
                <a:cubicBezTo>
                  <a:pt x="6544370" y="268819"/>
                  <a:pt x="6009418" y="1198883"/>
                  <a:pt x="5620941" y="1870064"/>
                </a:cubicBezTo>
                <a:cubicBezTo>
                  <a:pt x="5601835" y="1902025"/>
                  <a:pt x="5566809" y="1924397"/>
                  <a:pt x="5528598" y="1924397"/>
                </a:cubicBezTo>
                <a:cubicBezTo>
                  <a:pt x="4547853" y="1924397"/>
                  <a:pt x="4547853" y="1924397"/>
                  <a:pt x="4547853" y="1924397"/>
                </a:cubicBezTo>
                <a:cubicBezTo>
                  <a:pt x="4509642" y="1924397"/>
                  <a:pt x="4471431" y="1902025"/>
                  <a:pt x="4452326" y="1870064"/>
                </a:cubicBezTo>
                <a:cubicBezTo>
                  <a:pt x="4130718" y="1310747"/>
                  <a:pt x="4130718" y="1310747"/>
                  <a:pt x="4130718" y="1310747"/>
                </a:cubicBezTo>
                <a:cubicBezTo>
                  <a:pt x="4111612" y="1275590"/>
                  <a:pt x="4111612" y="1237236"/>
                  <a:pt x="4130718" y="1202079"/>
                </a:cubicBezTo>
                <a:cubicBezTo>
                  <a:pt x="4172113" y="1131765"/>
                  <a:pt x="4277193" y="1131765"/>
                  <a:pt x="4318588" y="1202079"/>
                </a:cubicBezTo>
                <a:cubicBezTo>
                  <a:pt x="4576511" y="1655925"/>
                  <a:pt x="4576511" y="1655925"/>
                  <a:pt x="4576511" y="1655925"/>
                </a:cubicBezTo>
                <a:cubicBezTo>
                  <a:pt x="4595616" y="1687886"/>
                  <a:pt x="4630643" y="1707063"/>
                  <a:pt x="4668854" y="1707063"/>
                </a:cubicBezTo>
                <a:cubicBezTo>
                  <a:pt x="5407597" y="1707063"/>
                  <a:pt x="5407597" y="1707063"/>
                  <a:pt x="5407597" y="1707063"/>
                </a:cubicBezTo>
                <a:cubicBezTo>
                  <a:pt x="5445808" y="1707063"/>
                  <a:pt x="5480834" y="1687886"/>
                  <a:pt x="5499940" y="1655925"/>
                </a:cubicBezTo>
                <a:cubicBezTo>
                  <a:pt x="5499940" y="1649533"/>
                  <a:pt x="6417000" y="57877"/>
                  <a:pt x="6420184" y="51485"/>
                </a:cubicBezTo>
                <a:cubicBezTo>
                  <a:pt x="6439290" y="19524"/>
                  <a:pt x="6474317" y="347"/>
                  <a:pt x="6512527" y="347"/>
                </a:cubicBezTo>
                <a:close/>
                <a:moveTo>
                  <a:pt x="4529739" y="347"/>
                </a:moveTo>
                <a:cubicBezTo>
                  <a:pt x="5513669" y="347"/>
                  <a:pt x="5513669" y="347"/>
                  <a:pt x="5513669" y="347"/>
                </a:cubicBezTo>
                <a:cubicBezTo>
                  <a:pt x="5551880" y="347"/>
                  <a:pt x="5586906" y="19524"/>
                  <a:pt x="5606012" y="51485"/>
                </a:cubicBezTo>
                <a:cubicBezTo>
                  <a:pt x="5927620" y="617194"/>
                  <a:pt x="5927620" y="617194"/>
                  <a:pt x="5927620" y="617194"/>
                </a:cubicBezTo>
                <a:cubicBezTo>
                  <a:pt x="5959462" y="668331"/>
                  <a:pt x="5940357" y="735449"/>
                  <a:pt x="5889409" y="764214"/>
                </a:cubicBezTo>
                <a:cubicBezTo>
                  <a:pt x="5838461" y="792979"/>
                  <a:pt x="5771592" y="773802"/>
                  <a:pt x="5742934" y="722665"/>
                </a:cubicBezTo>
                <a:cubicBezTo>
                  <a:pt x="5481826" y="268819"/>
                  <a:pt x="5481826" y="268819"/>
                  <a:pt x="5481826" y="268819"/>
                </a:cubicBezTo>
                <a:cubicBezTo>
                  <a:pt x="5462721" y="233662"/>
                  <a:pt x="5427694" y="214486"/>
                  <a:pt x="5389484" y="214486"/>
                </a:cubicBezTo>
                <a:cubicBezTo>
                  <a:pt x="4653925" y="214486"/>
                  <a:pt x="4653925" y="214486"/>
                  <a:pt x="4653925" y="214486"/>
                </a:cubicBezTo>
                <a:cubicBezTo>
                  <a:pt x="4615714" y="214486"/>
                  <a:pt x="4580687" y="233662"/>
                  <a:pt x="4561582" y="268819"/>
                </a:cubicBezTo>
                <a:cubicBezTo>
                  <a:pt x="4561582" y="268819"/>
                  <a:pt x="4004340" y="1234040"/>
                  <a:pt x="3638153" y="1870064"/>
                </a:cubicBezTo>
                <a:cubicBezTo>
                  <a:pt x="3619047" y="1902025"/>
                  <a:pt x="3584021" y="1924397"/>
                  <a:pt x="3545810" y="1924397"/>
                </a:cubicBezTo>
                <a:cubicBezTo>
                  <a:pt x="2561881" y="1924397"/>
                  <a:pt x="2561881" y="1924397"/>
                  <a:pt x="2561881" y="1924397"/>
                </a:cubicBezTo>
                <a:cubicBezTo>
                  <a:pt x="2526854" y="1924397"/>
                  <a:pt x="2488643" y="1902025"/>
                  <a:pt x="2469538" y="1870064"/>
                </a:cubicBezTo>
                <a:cubicBezTo>
                  <a:pt x="2147930" y="1310747"/>
                  <a:pt x="2147930" y="1310747"/>
                  <a:pt x="2147930" y="1310747"/>
                </a:cubicBezTo>
                <a:cubicBezTo>
                  <a:pt x="2128824" y="1275590"/>
                  <a:pt x="2128824" y="1237236"/>
                  <a:pt x="2147930" y="1202079"/>
                </a:cubicBezTo>
                <a:cubicBezTo>
                  <a:pt x="2189325" y="1131765"/>
                  <a:pt x="2294404" y="1131765"/>
                  <a:pt x="2335800" y="1202079"/>
                </a:cubicBezTo>
                <a:cubicBezTo>
                  <a:pt x="2593723" y="1655925"/>
                  <a:pt x="2593723" y="1655925"/>
                  <a:pt x="2593723" y="1655925"/>
                </a:cubicBezTo>
                <a:cubicBezTo>
                  <a:pt x="2612828" y="1687886"/>
                  <a:pt x="2647855" y="1707063"/>
                  <a:pt x="2686066" y="1707063"/>
                </a:cubicBezTo>
                <a:cubicBezTo>
                  <a:pt x="3421625" y="1707063"/>
                  <a:pt x="3421625" y="1707063"/>
                  <a:pt x="3421625" y="1707063"/>
                </a:cubicBezTo>
                <a:cubicBezTo>
                  <a:pt x="3459836" y="1707063"/>
                  <a:pt x="3498046" y="1687886"/>
                  <a:pt x="3517152" y="1655925"/>
                </a:cubicBezTo>
                <a:cubicBezTo>
                  <a:pt x="3889708" y="1003921"/>
                  <a:pt x="4032998" y="754626"/>
                  <a:pt x="4437396" y="51485"/>
                </a:cubicBezTo>
                <a:cubicBezTo>
                  <a:pt x="4456502" y="19524"/>
                  <a:pt x="4491529" y="347"/>
                  <a:pt x="4529739" y="347"/>
                </a:cubicBezTo>
                <a:close/>
                <a:moveTo>
                  <a:pt x="596979" y="347"/>
                </a:moveTo>
                <a:cubicBezTo>
                  <a:pt x="596979" y="347"/>
                  <a:pt x="596979" y="347"/>
                  <a:pt x="1580798" y="347"/>
                </a:cubicBezTo>
                <a:cubicBezTo>
                  <a:pt x="1619005" y="347"/>
                  <a:pt x="1654028" y="19524"/>
                  <a:pt x="1673131" y="51485"/>
                </a:cubicBezTo>
                <a:cubicBezTo>
                  <a:pt x="1673131" y="51485"/>
                  <a:pt x="1673131" y="51485"/>
                  <a:pt x="1994703" y="610802"/>
                </a:cubicBezTo>
                <a:cubicBezTo>
                  <a:pt x="2013806" y="642763"/>
                  <a:pt x="2013806" y="684312"/>
                  <a:pt x="1994703" y="719469"/>
                </a:cubicBezTo>
                <a:cubicBezTo>
                  <a:pt x="1953313" y="789783"/>
                  <a:pt x="1848244" y="789783"/>
                  <a:pt x="1810038" y="719469"/>
                </a:cubicBezTo>
                <a:cubicBezTo>
                  <a:pt x="1810038" y="719469"/>
                  <a:pt x="1810038" y="719469"/>
                  <a:pt x="1548960" y="268819"/>
                </a:cubicBezTo>
                <a:cubicBezTo>
                  <a:pt x="1529856" y="233662"/>
                  <a:pt x="1494834" y="214486"/>
                  <a:pt x="1456627" y="214486"/>
                </a:cubicBezTo>
                <a:cubicBezTo>
                  <a:pt x="1456627" y="214486"/>
                  <a:pt x="1456627" y="214486"/>
                  <a:pt x="721150" y="214486"/>
                </a:cubicBezTo>
                <a:cubicBezTo>
                  <a:pt x="682943" y="214486"/>
                  <a:pt x="647920" y="233662"/>
                  <a:pt x="628817" y="268819"/>
                </a:cubicBezTo>
                <a:cubicBezTo>
                  <a:pt x="628817" y="268819"/>
                  <a:pt x="628817" y="268819"/>
                  <a:pt x="259487" y="908039"/>
                </a:cubicBezTo>
                <a:cubicBezTo>
                  <a:pt x="240384" y="939999"/>
                  <a:pt x="240384" y="981549"/>
                  <a:pt x="259487" y="1013510"/>
                </a:cubicBezTo>
                <a:cubicBezTo>
                  <a:pt x="259487" y="1013510"/>
                  <a:pt x="259487" y="1013510"/>
                  <a:pt x="628817" y="1655925"/>
                </a:cubicBezTo>
                <a:cubicBezTo>
                  <a:pt x="647920" y="1687886"/>
                  <a:pt x="682943" y="1707063"/>
                  <a:pt x="721150" y="1707063"/>
                </a:cubicBezTo>
                <a:cubicBezTo>
                  <a:pt x="721150" y="1707063"/>
                  <a:pt x="721150" y="1707063"/>
                  <a:pt x="1456627" y="1707063"/>
                </a:cubicBezTo>
                <a:cubicBezTo>
                  <a:pt x="1494834" y="1707063"/>
                  <a:pt x="1529856" y="1687886"/>
                  <a:pt x="1548960" y="1655925"/>
                </a:cubicBezTo>
                <a:cubicBezTo>
                  <a:pt x="1768648" y="1275590"/>
                  <a:pt x="2469102" y="51485"/>
                  <a:pt x="2469102" y="51485"/>
                </a:cubicBezTo>
                <a:cubicBezTo>
                  <a:pt x="2488205" y="19524"/>
                  <a:pt x="2526412" y="347"/>
                  <a:pt x="2564619" y="347"/>
                </a:cubicBezTo>
                <a:cubicBezTo>
                  <a:pt x="2564619" y="347"/>
                  <a:pt x="2564619" y="347"/>
                  <a:pt x="3545254" y="347"/>
                </a:cubicBezTo>
                <a:cubicBezTo>
                  <a:pt x="3583461" y="347"/>
                  <a:pt x="3618483" y="19524"/>
                  <a:pt x="3637587" y="51485"/>
                </a:cubicBezTo>
                <a:cubicBezTo>
                  <a:pt x="3637587" y="51485"/>
                  <a:pt x="3637587" y="51485"/>
                  <a:pt x="3959159" y="610802"/>
                </a:cubicBezTo>
                <a:cubicBezTo>
                  <a:pt x="3978262" y="645959"/>
                  <a:pt x="3978262" y="687508"/>
                  <a:pt x="3959159" y="719469"/>
                </a:cubicBezTo>
                <a:cubicBezTo>
                  <a:pt x="3920952" y="789783"/>
                  <a:pt x="3815884" y="789783"/>
                  <a:pt x="3774494" y="719469"/>
                </a:cubicBezTo>
                <a:cubicBezTo>
                  <a:pt x="3774494" y="719469"/>
                  <a:pt x="3774494" y="719469"/>
                  <a:pt x="3516599" y="268819"/>
                </a:cubicBezTo>
                <a:cubicBezTo>
                  <a:pt x="3497496" y="233662"/>
                  <a:pt x="3459289" y="214486"/>
                  <a:pt x="3421083" y="214486"/>
                </a:cubicBezTo>
                <a:cubicBezTo>
                  <a:pt x="3421083" y="214486"/>
                  <a:pt x="3421083" y="214486"/>
                  <a:pt x="2685606" y="214486"/>
                </a:cubicBezTo>
                <a:cubicBezTo>
                  <a:pt x="2647399" y="214486"/>
                  <a:pt x="2612377" y="233662"/>
                  <a:pt x="2593273" y="268819"/>
                </a:cubicBezTo>
                <a:cubicBezTo>
                  <a:pt x="1857796" y="1550454"/>
                  <a:pt x="1771831" y="1694278"/>
                  <a:pt x="1673131" y="1870064"/>
                </a:cubicBezTo>
                <a:cubicBezTo>
                  <a:pt x="1654028" y="1902025"/>
                  <a:pt x="1619005" y="1924397"/>
                  <a:pt x="1580798" y="1924397"/>
                </a:cubicBezTo>
                <a:cubicBezTo>
                  <a:pt x="1580798" y="1924397"/>
                  <a:pt x="1580798" y="1924397"/>
                  <a:pt x="596979" y="1924397"/>
                </a:cubicBezTo>
                <a:cubicBezTo>
                  <a:pt x="558772" y="1924397"/>
                  <a:pt x="523749" y="1902025"/>
                  <a:pt x="504646" y="1870064"/>
                </a:cubicBezTo>
                <a:cubicBezTo>
                  <a:pt x="504646" y="1870064"/>
                  <a:pt x="504646" y="1870064"/>
                  <a:pt x="14328" y="1013510"/>
                </a:cubicBezTo>
                <a:cubicBezTo>
                  <a:pt x="-4776" y="981549"/>
                  <a:pt x="-4776" y="939999"/>
                  <a:pt x="14328" y="908039"/>
                </a:cubicBezTo>
                <a:cubicBezTo>
                  <a:pt x="14328" y="908039"/>
                  <a:pt x="14328" y="908039"/>
                  <a:pt x="504646" y="51485"/>
                </a:cubicBezTo>
                <a:cubicBezTo>
                  <a:pt x="523749" y="19524"/>
                  <a:pt x="558772" y="347"/>
                  <a:pt x="596979" y="347"/>
                </a:cubicBezTo>
                <a:close/>
                <a:moveTo>
                  <a:pt x="8512497" y="0"/>
                </a:moveTo>
                <a:cubicBezTo>
                  <a:pt x="8512497" y="0"/>
                  <a:pt x="8512497" y="0"/>
                  <a:pt x="9496314" y="0"/>
                </a:cubicBezTo>
                <a:cubicBezTo>
                  <a:pt x="9534521" y="0"/>
                  <a:pt x="9569544" y="19181"/>
                  <a:pt x="9588647" y="51151"/>
                </a:cubicBezTo>
                <a:cubicBezTo>
                  <a:pt x="9588647" y="51151"/>
                  <a:pt x="9588647" y="51151"/>
                  <a:pt x="10082148" y="907923"/>
                </a:cubicBezTo>
                <a:cubicBezTo>
                  <a:pt x="10101251" y="939893"/>
                  <a:pt x="10101251" y="981452"/>
                  <a:pt x="10082148" y="1013422"/>
                </a:cubicBezTo>
                <a:cubicBezTo>
                  <a:pt x="10082148" y="1013422"/>
                  <a:pt x="10082148" y="1013422"/>
                  <a:pt x="9588647" y="1870194"/>
                </a:cubicBezTo>
                <a:cubicBezTo>
                  <a:pt x="9569544" y="1902163"/>
                  <a:pt x="9534521" y="1924542"/>
                  <a:pt x="9496314" y="1924542"/>
                </a:cubicBezTo>
                <a:cubicBezTo>
                  <a:pt x="9496314" y="1924542"/>
                  <a:pt x="9496314" y="1924542"/>
                  <a:pt x="8512497" y="1924542"/>
                </a:cubicBezTo>
                <a:cubicBezTo>
                  <a:pt x="8474290" y="1924542"/>
                  <a:pt x="8439268" y="1902163"/>
                  <a:pt x="8420164" y="1870194"/>
                </a:cubicBezTo>
                <a:cubicBezTo>
                  <a:pt x="8420164" y="1870194"/>
                  <a:pt x="8420164" y="1870194"/>
                  <a:pt x="8098593" y="1310734"/>
                </a:cubicBezTo>
                <a:cubicBezTo>
                  <a:pt x="8079490" y="1278765"/>
                  <a:pt x="8079490" y="1237205"/>
                  <a:pt x="8098593" y="1205236"/>
                </a:cubicBezTo>
                <a:cubicBezTo>
                  <a:pt x="8139983" y="1131707"/>
                  <a:pt x="8245051" y="1131707"/>
                  <a:pt x="8286442" y="1205236"/>
                </a:cubicBezTo>
                <a:cubicBezTo>
                  <a:pt x="8286442" y="1205236"/>
                  <a:pt x="8286442" y="1205236"/>
                  <a:pt x="8544336" y="1656001"/>
                </a:cubicBezTo>
                <a:cubicBezTo>
                  <a:pt x="8563439" y="1687970"/>
                  <a:pt x="8598462" y="1707152"/>
                  <a:pt x="8636668" y="1707152"/>
                </a:cubicBezTo>
                <a:cubicBezTo>
                  <a:pt x="8636668" y="1707152"/>
                  <a:pt x="8636668" y="1707152"/>
                  <a:pt x="9372143" y="1707152"/>
                </a:cubicBezTo>
                <a:cubicBezTo>
                  <a:pt x="9410350" y="1707152"/>
                  <a:pt x="9445372" y="1687970"/>
                  <a:pt x="9464476" y="1656001"/>
                </a:cubicBezTo>
                <a:cubicBezTo>
                  <a:pt x="9464476" y="1656001"/>
                  <a:pt x="9464476" y="1656001"/>
                  <a:pt x="9833806" y="1013422"/>
                </a:cubicBezTo>
                <a:cubicBezTo>
                  <a:pt x="9852909" y="981452"/>
                  <a:pt x="9852909" y="939893"/>
                  <a:pt x="9833806" y="907923"/>
                </a:cubicBezTo>
                <a:cubicBezTo>
                  <a:pt x="9833806" y="907923"/>
                  <a:pt x="9833806" y="907923"/>
                  <a:pt x="9464476" y="268541"/>
                </a:cubicBezTo>
                <a:cubicBezTo>
                  <a:pt x="9445372" y="233375"/>
                  <a:pt x="9410350" y="214193"/>
                  <a:pt x="9372143" y="214193"/>
                </a:cubicBezTo>
                <a:cubicBezTo>
                  <a:pt x="9372143" y="214193"/>
                  <a:pt x="9372143" y="214193"/>
                  <a:pt x="8636668" y="214193"/>
                </a:cubicBezTo>
                <a:cubicBezTo>
                  <a:pt x="8598462" y="214193"/>
                  <a:pt x="8563439" y="233375"/>
                  <a:pt x="8544336" y="268541"/>
                </a:cubicBezTo>
                <a:cubicBezTo>
                  <a:pt x="8069938" y="1093344"/>
                  <a:pt x="8229132" y="815213"/>
                  <a:pt x="7624195" y="1870194"/>
                </a:cubicBezTo>
                <a:cubicBezTo>
                  <a:pt x="7605092" y="1902163"/>
                  <a:pt x="7570069" y="1924542"/>
                  <a:pt x="7531863" y="1924542"/>
                </a:cubicBezTo>
                <a:cubicBezTo>
                  <a:pt x="7531863" y="1924542"/>
                  <a:pt x="7531863" y="1924542"/>
                  <a:pt x="6548045" y="1924542"/>
                </a:cubicBezTo>
                <a:cubicBezTo>
                  <a:pt x="6509839" y="1924542"/>
                  <a:pt x="6474816" y="1902163"/>
                  <a:pt x="6455713" y="1870194"/>
                </a:cubicBezTo>
                <a:cubicBezTo>
                  <a:pt x="6455713" y="1870194"/>
                  <a:pt x="6455713" y="1870194"/>
                  <a:pt x="6134142" y="1310734"/>
                </a:cubicBezTo>
                <a:cubicBezTo>
                  <a:pt x="6115038" y="1275568"/>
                  <a:pt x="6115038" y="1237205"/>
                  <a:pt x="6134142" y="1202039"/>
                </a:cubicBezTo>
                <a:cubicBezTo>
                  <a:pt x="6175532" y="1131707"/>
                  <a:pt x="6277416" y="1131707"/>
                  <a:pt x="6318806" y="1202039"/>
                </a:cubicBezTo>
                <a:cubicBezTo>
                  <a:pt x="6318806" y="1202039"/>
                  <a:pt x="6318806" y="1202039"/>
                  <a:pt x="6579884" y="1656001"/>
                </a:cubicBezTo>
                <a:cubicBezTo>
                  <a:pt x="6598987" y="1687970"/>
                  <a:pt x="6634010" y="1707152"/>
                  <a:pt x="6672217" y="1707152"/>
                </a:cubicBezTo>
                <a:cubicBezTo>
                  <a:pt x="6672217" y="1707152"/>
                  <a:pt x="6672217" y="1707152"/>
                  <a:pt x="7407692" y="1707152"/>
                </a:cubicBezTo>
                <a:cubicBezTo>
                  <a:pt x="7445898" y="1707152"/>
                  <a:pt x="7480921" y="1687970"/>
                  <a:pt x="7500024" y="1656001"/>
                </a:cubicBezTo>
                <a:cubicBezTo>
                  <a:pt x="8687610" y="-412402"/>
                  <a:pt x="6290151" y="3756373"/>
                  <a:pt x="8420164" y="51151"/>
                </a:cubicBezTo>
                <a:cubicBezTo>
                  <a:pt x="8439268" y="19181"/>
                  <a:pt x="8474290" y="0"/>
                  <a:pt x="8512497" y="0"/>
                </a:cubicBezTo>
                <a:close/>
              </a:path>
            </a:pathLst>
          </a:custGeom>
          <a:gradFill flip="none" rotWithShape="1">
            <a:gsLst>
              <a:gs pos="57000">
                <a:schemeClr val="accent1">
                  <a:lumMod val="60000"/>
                  <a:lumOff val="40000"/>
                </a:schemeClr>
              </a:gs>
              <a:gs pos="0">
                <a:schemeClr val="accent1">
                  <a:lumMod val="50000"/>
                </a:schemeClr>
              </a:gs>
              <a:gs pos="100000">
                <a:schemeClr val="accent1">
                  <a:lumMod val="75000"/>
                </a:schemeClr>
              </a:gs>
            </a:gsLst>
            <a:lin ang="10800000" scaled="1"/>
            <a:tileRect/>
          </a:gradFill>
          <a:ln>
            <a:noFill/>
          </a:ln>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93" name="文本框 92">
            <a:extLst>
              <a:ext uri="{FF2B5EF4-FFF2-40B4-BE49-F238E27FC236}">
                <a16:creationId xmlns:a16="http://schemas.microsoft.com/office/drawing/2014/main" id="{3D682165-565A-1B9F-433D-7DBA522AA579}"/>
              </a:ext>
            </a:extLst>
          </p:cNvPr>
          <p:cNvSpPr txBox="1"/>
          <p:nvPr/>
        </p:nvSpPr>
        <p:spPr>
          <a:xfrm>
            <a:off x="741045" y="3046729"/>
            <a:ext cx="1842135" cy="764540"/>
          </a:xfrm>
          <a:prstGeom prst="rect">
            <a:avLst/>
          </a:prstGeom>
          <a:noFill/>
        </p:spPr>
        <p:txBody>
          <a:bodyPr wrap="square" rtlCol="0">
            <a:noAutofit/>
          </a:bodyPr>
          <a:lstStyle/>
          <a:p>
            <a:pPr algn="ctr"/>
            <a:r>
              <a:rPr lang="zh-CN" altLang="en-US" sz="2800"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项目信息</a:t>
            </a:r>
          </a:p>
        </p:txBody>
      </p:sp>
      <p:sp>
        <p:nvSpPr>
          <p:cNvPr id="94" name="文本框 93">
            <a:extLst>
              <a:ext uri="{FF2B5EF4-FFF2-40B4-BE49-F238E27FC236}">
                <a16:creationId xmlns:a16="http://schemas.microsoft.com/office/drawing/2014/main" id="{06058AB8-FCF5-6D05-11AC-7C5608AD6402}"/>
              </a:ext>
            </a:extLst>
          </p:cNvPr>
          <p:cNvSpPr txBox="1"/>
          <p:nvPr/>
        </p:nvSpPr>
        <p:spPr>
          <a:xfrm>
            <a:off x="3042285" y="3046729"/>
            <a:ext cx="1842135" cy="764540"/>
          </a:xfrm>
          <a:prstGeom prst="rect">
            <a:avLst/>
          </a:prstGeom>
          <a:noFill/>
        </p:spPr>
        <p:txBody>
          <a:bodyPr wrap="square" rtlCol="0">
            <a:noAutofit/>
          </a:bodyPr>
          <a:lstStyle/>
          <a:p>
            <a:pPr algn="ctr"/>
            <a:r>
              <a:rPr lang="zh-CN" altLang="en-US" sz="2800"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项目概述</a:t>
            </a:r>
          </a:p>
        </p:txBody>
      </p:sp>
      <p:sp>
        <p:nvSpPr>
          <p:cNvPr id="95" name="文本框 94">
            <a:extLst>
              <a:ext uri="{FF2B5EF4-FFF2-40B4-BE49-F238E27FC236}">
                <a16:creationId xmlns:a16="http://schemas.microsoft.com/office/drawing/2014/main" id="{27342B5D-B9E4-06A0-94EE-367815E917AF}"/>
              </a:ext>
            </a:extLst>
          </p:cNvPr>
          <p:cNvSpPr txBox="1"/>
          <p:nvPr/>
        </p:nvSpPr>
        <p:spPr>
          <a:xfrm>
            <a:off x="5260657" y="3046729"/>
            <a:ext cx="1842135" cy="764540"/>
          </a:xfrm>
          <a:prstGeom prst="rect">
            <a:avLst/>
          </a:prstGeom>
          <a:noFill/>
        </p:spPr>
        <p:txBody>
          <a:bodyPr wrap="square" rtlCol="0">
            <a:noAutofit/>
          </a:bodyPr>
          <a:lstStyle/>
          <a:p>
            <a:pPr algn="ctr"/>
            <a:r>
              <a:rPr lang="zh-CN" altLang="en-US" sz="2800"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项目测试环境</a:t>
            </a:r>
          </a:p>
        </p:txBody>
      </p:sp>
      <p:sp>
        <p:nvSpPr>
          <p:cNvPr id="96" name="文本框 95">
            <a:extLst>
              <a:ext uri="{FF2B5EF4-FFF2-40B4-BE49-F238E27FC236}">
                <a16:creationId xmlns:a16="http://schemas.microsoft.com/office/drawing/2014/main" id="{F36BEB18-7269-DB0B-020F-AE8FAE5F87A5}"/>
              </a:ext>
            </a:extLst>
          </p:cNvPr>
          <p:cNvSpPr txBox="1"/>
          <p:nvPr/>
        </p:nvSpPr>
        <p:spPr>
          <a:xfrm>
            <a:off x="7479029" y="3046729"/>
            <a:ext cx="1842135" cy="764540"/>
          </a:xfrm>
          <a:prstGeom prst="rect">
            <a:avLst/>
          </a:prstGeom>
          <a:noFill/>
        </p:spPr>
        <p:txBody>
          <a:bodyPr wrap="square" rtlCol="0">
            <a:noAutofit/>
          </a:bodyPr>
          <a:lstStyle/>
          <a:p>
            <a:pPr algn="ctr"/>
            <a:r>
              <a:rPr lang="zh-CN" altLang="en-US" sz="2800"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验收情况</a:t>
            </a:r>
          </a:p>
        </p:txBody>
      </p:sp>
      <p:sp>
        <p:nvSpPr>
          <p:cNvPr id="97" name="文本框 96">
            <a:extLst>
              <a:ext uri="{FF2B5EF4-FFF2-40B4-BE49-F238E27FC236}">
                <a16:creationId xmlns:a16="http://schemas.microsoft.com/office/drawing/2014/main" id="{9734C4B7-9522-7860-1878-C19E0DC60927}"/>
              </a:ext>
            </a:extLst>
          </p:cNvPr>
          <p:cNvSpPr txBox="1"/>
          <p:nvPr/>
        </p:nvSpPr>
        <p:spPr>
          <a:xfrm>
            <a:off x="9715499" y="3046729"/>
            <a:ext cx="1842135" cy="764540"/>
          </a:xfrm>
          <a:prstGeom prst="rect">
            <a:avLst/>
          </a:prstGeom>
          <a:noFill/>
        </p:spPr>
        <p:txBody>
          <a:bodyPr wrap="square" rtlCol="0">
            <a:noAutofit/>
          </a:bodyPr>
          <a:lstStyle/>
          <a:p>
            <a:pPr algn="ctr"/>
            <a:r>
              <a:rPr lang="zh-CN" altLang="en-US" sz="2800"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验收结论</a:t>
            </a:r>
            <a:endParaRPr lang="en-US" altLang="zh-CN" sz="2800" kern="1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a:p>
            <a:pPr algn="ctr"/>
            <a:endParaRPr lang="zh-CN" altLang="en-US" sz="2800" kern="1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 name="灯片编号占位符 4">
            <a:extLst>
              <a:ext uri="{FF2B5EF4-FFF2-40B4-BE49-F238E27FC236}">
                <a16:creationId xmlns:a16="http://schemas.microsoft.com/office/drawing/2014/main" id="{FE133ED0-2C8F-F2FA-E6F4-942F191BC712}"/>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40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10" advTm="6161"/>
    </mc:Choice>
    <mc:Fallback xmlns="">
      <p:transition advTm="616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65810" y="1059180"/>
            <a:ext cx="9053830" cy="1276985"/>
          </a:xfrm>
          <a:prstGeom prst="rect">
            <a:avLst/>
          </a:prstGeom>
        </p:spPr>
        <p:txBody>
          <a:bodyPr wrap="none">
            <a:noAutofit/>
          </a:body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0" lang="zh-CN" altLang="en-US" sz="28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表格 2">
            <a:extLst>
              <a:ext uri="{FF2B5EF4-FFF2-40B4-BE49-F238E27FC236}">
                <a16:creationId xmlns:a16="http://schemas.microsoft.com/office/drawing/2014/main" id="{0B011D33-A04E-1417-4D36-E234FF0C6BE8}"/>
              </a:ext>
            </a:extLst>
          </p:cNvPr>
          <p:cNvGraphicFramePr>
            <a:graphicFrameLocks noGrp="1"/>
          </p:cNvGraphicFramePr>
          <p:nvPr>
            <p:extLst>
              <p:ext uri="{D42A27DB-BD31-4B8C-83A1-F6EECF244321}">
                <p14:modId xmlns:p14="http://schemas.microsoft.com/office/powerpoint/2010/main" val="4023091208"/>
              </p:ext>
            </p:extLst>
          </p:nvPr>
        </p:nvGraphicFramePr>
        <p:xfrm>
          <a:off x="1136196" y="959169"/>
          <a:ext cx="9919608" cy="5411056"/>
        </p:xfrm>
        <a:graphic>
          <a:graphicData uri="http://schemas.openxmlformats.org/drawingml/2006/table">
            <a:tbl>
              <a:tblPr firstRow="1" bandRow="1">
                <a:tableStyleId>{2D5ABB26-0587-4C30-8999-92F81FD0307C}</a:tableStyleId>
              </a:tblPr>
              <a:tblGrid>
                <a:gridCol w="4959804">
                  <a:extLst>
                    <a:ext uri="{9D8B030D-6E8A-4147-A177-3AD203B41FA5}">
                      <a16:colId xmlns:a16="http://schemas.microsoft.com/office/drawing/2014/main" val="3245500348"/>
                    </a:ext>
                  </a:extLst>
                </a:gridCol>
                <a:gridCol w="4959804">
                  <a:extLst>
                    <a:ext uri="{9D8B030D-6E8A-4147-A177-3AD203B41FA5}">
                      <a16:colId xmlns:a16="http://schemas.microsoft.com/office/drawing/2014/main" val="1094728247"/>
                    </a:ext>
                  </a:extLst>
                </a:gridCol>
              </a:tblGrid>
              <a:tr h="431786">
                <a:tc gridSpan="2">
                  <a:txBody>
                    <a:bodyPr/>
                    <a:lstStyle/>
                    <a:p>
                      <a:pPr algn="ctr"/>
                      <a:r>
                        <a:rPr lang="en-US" altLang="zh-CN" sz="2000" dirty="0"/>
                        <a:t>1.</a:t>
                      </a:r>
                      <a:r>
                        <a:rPr lang="zh-CN" altLang="en-US" sz="2000" dirty="0"/>
                        <a:t>项目信息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554475"/>
                  </a:ext>
                </a:extLst>
              </a:tr>
              <a:tr h="460489">
                <a:tc>
                  <a:txBody>
                    <a:bodyPr/>
                    <a:lstStyle/>
                    <a:p>
                      <a:pPr algn="ctr"/>
                      <a:r>
                        <a:rPr lang="zh-CN" altLang="en-US" dirty="0"/>
                        <a:t>项目名称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a:t>可回收资源管理系统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871841"/>
                  </a:ext>
                </a:extLst>
              </a:tr>
              <a:tr h="460489">
                <a:tc>
                  <a:txBody>
                    <a:bodyPr/>
                    <a:lstStyle/>
                    <a:p>
                      <a:pPr algn="ctr"/>
                      <a:r>
                        <a:rPr lang="zh-CN" altLang="en-US" dirty="0"/>
                        <a:t>项目编号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dirty="0"/>
                        <a:t>XXFW-1003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1726973"/>
                  </a:ext>
                </a:extLst>
              </a:tr>
              <a:tr h="460489">
                <a:tc>
                  <a:txBody>
                    <a:bodyPr/>
                    <a:lstStyle/>
                    <a:p>
                      <a:pPr algn="ctr"/>
                      <a:r>
                        <a:rPr lang="zh-CN" altLang="en-US" dirty="0"/>
                        <a:t>甲方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dirty="0"/>
                        <a:t>XXX</a:t>
                      </a:r>
                      <a:r>
                        <a:rPr lang="zh-CN" altLang="en-US" dirty="0"/>
                        <a:t>公司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4138110"/>
                  </a:ext>
                </a:extLst>
              </a:tr>
              <a:tr h="460489">
                <a:tc>
                  <a:txBody>
                    <a:bodyPr/>
                    <a:lstStyle/>
                    <a:p>
                      <a:pPr algn="ctr"/>
                      <a:r>
                        <a:rPr lang="zh-CN" altLang="en-US" dirty="0"/>
                        <a:t>乙方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dirty="0"/>
                        <a:t>XXX</a:t>
                      </a:r>
                      <a:r>
                        <a:rPr lang="zh-CN" altLang="en-US" dirty="0"/>
                        <a:t>科技公司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171120"/>
                  </a:ext>
                </a:extLst>
              </a:tr>
              <a:tr h="460489">
                <a:tc>
                  <a:txBody>
                    <a:bodyPr/>
                    <a:lstStyle/>
                    <a:p>
                      <a:pPr algn="ctr"/>
                      <a:r>
                        <a:rPr lang="zh-CN" altLang="en-US" dirty="0"/>
                        <a:t>合同类型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a:t>技术开发合同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772677"/>
                  </a:ext>
                </a:extLst>
              </a:tr>
              <a:tr h="460489">
                <a:tc>
                  <a:txBody>
                    <a:bodyPr/>
                    <a:lstStyle/>
                    <a:p>
                      <a:pPr algn="ctr"/>
                      <a:r>
                        <a:rPr lang="zh-CN" altLang="en-US" dirty="0"/>
                        <a:t>合同签订日期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dirty="0"/>
                        <a:t>XX</a:t>
                      </a:r>
                      <a:r>
                        <a:rPr lang="zh-CN" altLang="en-US" dirty="0"/>
                        <a:t>年</a:t>
                      </a:r>
                      <a:r>
                        <a:rPr lang="en-US" altLang="zh-CN" dirty="0"/>
                        <a:t>XX</a:t>
                      </a:r>
                      <a:r>
                        <a:rPr lang="zh-CN" altLang="en-US" dirty="0"/>
                        <a:t>月</a:t>
                      </a:r>
                      <a:r>
                        <a:rPr lang="en-US" altLang="zh-CN" dirty="0"/>
                        <a:t>XX</a:t>
                      </a:r>
                      <a:r>
                        <a:rPr lang="zh-CN" altLang="en-US" dirty="0"/>
                        <a:t>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2281340"/>
                  </a:ext>
                </a:extLst>
              </a:tr>
              <a:tr h="460489">
                <a:tc>
                  <a:txBody>
                    <a:bodyPr/>
                    <a:lstStyle/>
                    <a:p>
                      <a:pPr algn="ctr"/>
                      <a:r>
                        <a:rPr lang="zh-CN" altLang="en-US" dirty="0"/>
                        <a:t>项目开始时间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r>
                        <a:rPr lang="zh-CN" altLang="en-US" dirty="0"/>
                        <a:t>年</a:t>
                      </a:r>
                      <a:r>
                        <a:rPr lang="en-US" altLang="zh-CN" dirty="0"/>
                        <a:t>XX</a:t>
                      </a:r>
                      <a:r>
                        <a:rPr lang="zh-CN" altLang="en-US" dirty="0"/>
                        <a:t>月</a:t>
                      </a:r>
                      <a:r>
                        <a:rPr lang="en-US" altLang="zh-CN" dirty="0"/>
                        <a:t>XX</a:t>
                      </a:r>
                      <a:r>
                        <a:rPr lang="zh-CN" altLang="en-US" dirty="0"/>
                        <a:t>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135529"/>
                  </a:ext>
                </a:extLst>
              </a:tr>
              <a:tr h="460489">
                <a:tc>
                  <a:txBody>
                    <a:bodyPr/>
                    <a:lstStyle/>
                    <a:p>
                      <a:pPr algn="ctr"/>
                      <a:r>
                        <a:rPr lang="zh-CN" altLang="en-US" dirty="0"/>
                        <a:t>项目验收时间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r>
                        <a:rPr lang="zh-CN" altLang="en-US" dirty="0"/>
                        <a:t>年</a:t>
                      </a:r>
                      <a:r>
                        <a:rPr lang="en-US" altLang="zh-CN" dirty="0"/>
                        <a:t>XX</a:t>
                      </a:r>
                      <a:r>
                        <a:rPr lang="zh-CN" altLang="en-US" dirty="0"/>
                        <a:t>月</a:t>
                      </a:r>
                      <a:r>
                        <a:rPr lang="en-US" altLang="zh-CN" dirty="0"/>
                        <a:t>XX</a:t>
                      </a:r>
                      <a:r>
                        <a:rPr lang="zh-CN" altLang="en-US" dirty="0"/>
                        <a:t>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445209"/>
                  </a:ext>
                </a:extLst>
              </a:tr>
              <a:tr h="1295358">
                <a:tc gridSpan="2">
                  <a:txBody>
                    <a:bodyPr/>
                    <a:lstStyle/>
                    <a:p>
                      <a:pPr algn="ctr"/>
                      <a:r>
                        <a:rPr lang="en-US" altLang="zh-CN" dirty="0"/>
                        <a:t>2.</a:t>
                      </a:r>
                      <a:r>
                        <a:rPr lang="zh-CN" altLang="en-US" dirty="0"/>
                        <a:t>项目概述</a:t>
                      </a:r>
                    </a:p>
                    <a:p>
                      <a:pPr algn="l"/>
                      <a:r>
                        <a:rPr lang="zh-CN" altLang="en-US" dirty="0"/>
                        <a:t>可回收资源管理系统是一套综合资源回收箱、用户 </a:t>
                      </a:r>
                      <a:r>
                        <a:rPr lang="en-US" altLang="zh-CN" dirty="0"/>
                        <a:t>App </a:t>
                      </a:r>
                      <a:r>
                        <a:rPr lang="zh-CN" altLang="en-US" dirty="0"/>
                        <a:t>、司机 </a:t>
                      </a:r>
                      <a:r>
                        <a:rPr lang="en-US" altLang="zh-CN" dirty="0"/>
                        <a:t>App </a:t>
                      </a:r>
                      <a:r>
                        <a:rPr lang="zh-CN" altLang="en-US" dirty="0"/>
                        <a:t>以及后台管理为一体的系统，主要涉及：用户、司机、积分录入员、系统管理员等参与者。可回收资源管理系统分为硬件子系统和软件子系统</a:t>
                      </a: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6854244"/>
                  </a:ext>
                </a:extLst>
              </a:tr>
            </a:tbl>
          </a:graphicData>
        </a:graphic>
      </p:graphicFrame>
      <p:sp>
        <p:nvSpPr>
          <p:cNvPr id="2" name="灯片编号占位符 4">
            <a:extLst>
              <a:ext uri="{FF2B5EF4-FFF2-40B4-BE49-F238E27FC236}">
                <a16:creationId xmlns:a16="http://schemas.microsoft.com/office/drawing/2014/main" id="{B74AD15C-F0E7-4D4E-52BA-F74BA2855568}"/>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41</a:t>
            </a:fld>
            <a:endParaRPr lang="zh-CN" altLang="en-US" dirty="0"/>
          </a:p>
        </p:txBody>
      </p:sp>
      <p:sp>
        <p:nvSpPr>
          <p:cNvPr id="4" name="矩形 3">
            <a:extLst>
              <a:ext uri="{FF2B5EF4-FFF2-40B4-BE49-F238E27FC236}">
                <a16:creationId xmlns:a16="http://schemas.microsoft.com/office/drawing/2014/main" id="{45196D77-F559-AF9C-5261-F6C4D73BECEB}"/>
              </a:ext>
            </a:extLst>
          </p:cNvPr>
          <p:cNvSpPr/>
          <p:nvPr/>
        </p:nvSpPr>
        <p:spPr>
          <a:xfrm>
            <a:off x="1152000" y="288000"/>
            <a:ext cx="20116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验收报告</a:t>
            </a:r>
          </a:p>
        </p:txBody>
      </p:sp>
    </p:spTree>
    <p:extLst>
      <p:ext uri="{BB962C8B-B14F-4D97-AF65-F5344CB8AC3E}">
        <p14:creationId xmlns:p14="http://schemas.microsoft.com/office/powerpoint/2010/main" val="369595749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65810" y="1059180"/>
            <a:ext cx="9053830" cy="1276985"/>
          </a:xfrm>
          <a:prstGeom prst="rect">
            <a:avLst/>
          </a:prstGeom>
        </p:spPr>
        <p:txBody>
          <a:bodyPr wrap="none">
            <a:noAutofit/>
          </a:body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0" lang="zh-CN" altLang="en-US" sz="2800"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3" name="表格 2">
            <a:extLst>
              <a:ext uri="{FF2B5EF4-FFF2-40B4-BE49-F238E27FC236}">
                <a16:creationId xmlns:a16="http://schemas.microsoft.com/office/drawing/2014/main" id="{0B011D33-A04E-1417-4D36-E234FF0C6BE8}"/>
              </a:ext>
            </a:extLst>
          </p:cNvPr>
          <p:cNvGraphicFramePr>
            <a:graphicFrameLocks noGrp="1"/>
          </p:cNvGraphicFramePr>
          <p:nvPr>
            <p:extLst>
              <p:ext uri="{D42A27DB-BD31-4B8C-83A1-F6EECF244321}">
                <p14:modId xmlns:p14="http://schemas.microsoft.com/office/powerpoint/2010/main" val="1348145522"/>
              </p:ext>
            </p:extLst>
          </p:nvPr>
        </p:nvGraphicFramePr>
        <p:xfrm>
          <a:off x="958904" y="1346005"/>
          <a:ext cx="10274192" cy="4563062"/>
        </p:xfrm>
        <a:graphic>
          <a:graphicData uri="http://schemas.openxmlformats.org/drawingml/2006/table">
            <a:tbl>
              <a:tblPr firstRow="1" bandRow="1">
                <a:tableStyleId>{2D5ABB26-0587-4C30-8999-92F81FD0307C}</a:tableStyleId>
              </a:tblPr>
              <a:tblGrid>
                <a:gridCol w="5137096">
                  <a:extLst>
                    <a:ext uri="{9D8B030D-6E8A-4147-A177-3AD203B41FA5}">
                      <a16:colId xmlns:a16="http://schemas.microsoft.com/office/drawing/2014/main" val="3245500348"/>
                    </a:ext>
                  </a:extLst>
                </a:gridCol>
                <a:gridCol w="5137096">
                  <a:extLst>
                    <a:ext uri="{9D8B030D-6E8A-4147-A177-3AD203B41FA5}">
                      <a16:colId xmlns:a16="http://schemas.microsoft.com/office/drawing/2014/main" val="1094728247"/>
                    </a:ext>
                  </a:extLst>
                </a:gridCol>
              </a:tblGrid>
              <a:tr h="471262">
                <a:tc gridSpan="2">
                  <a:txBody>
                    <a:bodyPr/>
                    <a:lstStyle/>
                    <a:p>
                      <a:pPr algn="ctr"/>
                      <a:r>
                        <a:rPr lang="en-US" altLang="zh-CN" sz="2000" dirty="0"/>
                        <a:t>3.</a:t>
                      </a:r>
                      <a:r>
                        <a:rPr lang="zh-CN" altLang="en-US" sz="2000" dirty="0"/>
                        <a:t>验收环境测试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554475"/>
                  </a:ext>
                </a:extLst>
              </a:tr>
              <a:tr h="698600">
                <a:tc>
                  <a:txBody>
                    <a:bodyPr/>
                    <a:lstStyle/>
                    <a:p>
                      <a:pPr algn="ctr"/>
                      <a:r>
                        <a:rPr lang="zh-CN" altLang="en-US" dirty="0"/>
                        <a:t>硬件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dirty="0"/>
                        <a:t>3</a:t>
                      </a:r>
                      <a:r>
                        <a:rPr lang="zh-CN" altLang="en-US" dirty="0"/>
                        <a:t>台服务器、</a:t>
                      </a:r>
                      <a:r>
                        <a:rPr lang="en-US" altLang="zh-CN" dirty="0"/>
                        <a:t>5</a:t>
                      </a:r>
                      <a:r>
                        <a:rPr lang="zh-CN" altLang="en-US" dirty="0"/>
                        <a:t>台</a:t>
                      </a:r>
                      <a:r>
                        <a:rPr lang="en-US" altLang="zh-CN" dirty="0"/>
                        <a:t>PC</a:t>
                      </a:r>
                      <a:r>
                        <a:rPr lang="zh-CN" altLang="en-US" dirty="0"/>
                        <a:t>机、</a:t>
                      </a:r>
                      <a:r>
                        <a:rPr lang="en-US" altLang="zh-CN" dirty="0"/>
                        <a:t>6</a:t>
                      </a:r>
                      <a:r>
                        <a:rPr lang="zh-CN" altLang="en-US" dirty="0"/>
                        <a:t>部</a:t>
                      </a:r>
                      <a:r>
                        <a:rPr lang="en-US" altLang="zh-CN" dirty="0"/>
                        <a:t>Android</a:t>
                      </a:r>
                      <a:r>
                        <a:rPr lang="zh-CN" altLang="en-US" dirty="0"/>
                        <a:t>手机、</a:t>
                      </a:r>
                      <a:r>
                        <a:rPr lang="en-US" altLang="zh-CN" dirty="0"/>
                        <a:t>3</a:t>
                      </a:r>
                      <a:r>
                        <a:rPr lang="zh-CN" altLang="en-US" dirty="0"/>
                        <a:t>部</a:t>
                      </a:r>
                      <a:r>
                        <a:rPr lang="en-US" altLang="zh-CN" dirty="0"/>
                        <a:t>iPhone</a:t>
                      </a:r>
                      <a:r>
                        <a:rPr lang="zh-CN" altLang="en-US" dirty="0"/>
                        <a:t>、</a:t>
                      </a:r>
                      <a:r>
                        <a:rPr lang="en-US" altLang="zh-CN" dirty="0"/>
                        <a:t>3</a:t>
                      </a:r>
                      <a:r>
                        <a:rPr lang="zh-CN" altLang="en-US" dirty="0"/>
                        <a:t>套资源回收箱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871841"/>
                  </a:ext>
                </a:extLst>
              </a:tr>
              <a:tr h="998000">
                <a:tc>
                  <a:txBody>
                    <a:bodyPr/>
                    <a:lstStyle/>
                    <a:p>
                      <a:pPr algn="ctr"/>
                      <a:r>
                        <a:rPr lang="zh-CN" altLang="en-US" dirty="0"/>
                        <a:t>软件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a:t>服务器上运行</a:t>
                      </a:r>
                      <a:r>
                        <a:rPr lang="en-US" altLang="zh-CN" dirty="0"/>
                        <a:t>Linux</a:t>
                      </a:r>
                      <a:r>
                        <a:rPr lang="zh-CN" altLang="en-US" dirty="0"/>
                        <a:t>、</a:t>
                      </a:r>
                      <a:r>
                        <a:rPr lang="en-US" altLang="zh-CN" dirty="0"/>
                        <a:t>tomcat</a:t>
                      </a:r>
                      <a:r>
                        <a:rPr lang="zh-CN" altLang="en-US" dirty="0"/>
                        <a:t>、</a:t>
                      </a:r>
                      <a:r>
                        <a:rPr lang="en-US" altLang="zh-CN" dirty="0"/>
                        <a:t>MySQL</a:t>
                      </a:r>
                      <a:r>
                        <a:rPr lang="zh-CN" altLang="en-US" dirty="0"/>
                        <a:t>；</a:t>
                      </a:r>
                      <a:r>
                        <a:rPr lang="en-US" altLang="zh-CN" dirty="0"/>
                        <a:t>PC</a:t>
                      </a:r>
                      <a:r>
                        <a:rPr lang="zh-CN" altLang="en-US" dirty="0"/>
                        <a:t>机运行</a:t>
                      </a:r>
                      <a:r>
                        <a:rPr lang="en-US" altLang="zh-CN" dirty="0"/>
                        <a:t>Windows10</a:t>
                      </a:r>
                      <a:r>
                        <a:rPr lang="zh-CN" altLang="en-US" dirty="0"/>
                        <a:t>、</a:t>
                      </a:r>
                      <a:r>
                        <a:rPr lang="en-US" altLang="zh-CN" dirty="0"/>
                        <a:t>Edge</a:t>
                      </a:r>
                      <a:r>
                        <a:rPr lang="zh-CN" altLang="en-US" dirty="0"/>
                        <a:t>或手机；</a:t>
                      </a:r>
                      <a:r>
                        <a:rPr lang="en-US" altLang="zh-CN" dirty="0"/>
                        <a:t>Android8</a:t>
                      </a:r>
                      <a:r>
                        <a:rPr lang="zh-CN" altLang="en-US" dirty="0"/>
                        <a:t>以上，</a:t>
                      </a:r>
                      <a:r>
                        <a:rPr lang="en-US" altLang="zh-CN" dirty="0"/>
                        <a:t>iOS11</a:t>
                      </a:r>
                      <a:r>
                        <a:rPr lang="zh-CN" altLang="en-US" dirty="0"/>
                        <a:t>以上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1726973"/>
                  </a:ext>
                </a:extLst>
              </a:tr>
              <a:tr h="998000">
                <a:tc>
                  <a:txBody>
                    <a:bodyPr/>
                    <a:lstStyle/>
                    <a:p>
                      <a:pPr algn="ctr"/>
                      <a:r>
                        <a:rPr lang="zh-CN" altLang="en-US" dirty="0"/>
                        <a:t>人员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a:t>客户经理、客户代表、客户专家、市场人员、项目经理、开发人员、测试人员、记录人员、第三方代表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4138110"/>
                  </a:ext>
                </a:extLst>
              </a:tr>
              <a:tr h="698600">
                <a:tc>
                  <a:txBody>
                    <a:bodyPr/>
                    <a:lstStyle/>
                    <a:p>
                      <a:pPr algn="ctr"/>
                      <a:r>
                        <a:rPr lang="zh-CN" altLang="en-US" dirty="0"/>
                        <a:t>文档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a:t>技术开发合同、需求规范、设计文档、测试文档、用户手册</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171120"/>
                  </a:ext>
                </a:extLst>
              </a:tr>
              <a:tr h="698600">
                <a:tc>
                  <a:txBody>
                    <a:bodyPr/>
                    <a:lstStyle/>
                    <a:p>
                      <a:pPr algn="ctr"/>
                      <a:r>
                        <a:rPr lang="zh-CN" altLang="en-US" dirty="0"/>
                        <a:t>数据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a:t>各类用户的试用账号、积分商城信息、资源回收箱信息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772677"/>
                  </a:ext>
                </a:extLst>
              </a:tr>
            </a:tbl>
          </a:graphicData>
        </a:graphic>
      </p:graphicFrame>
      <p:sp>
        <p:nvSpPr>
          <p:cNvPr id="2" name="灯片编号占位符 4">
            <a:extLst>
              <a:ext uri="{FF2B5EF4-FFF2-40B4-BE49-F238E27FC236}">
                <a16:creationId xmlns:a16="http://schemas.microsoft.com/office/drawing/2014/main" id="{69679CB9-843B-729B-3E7B-3450B2DC62D7}"/>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42</a:t>
            </a:fld>
            <a:endParaRPr lang="zh-CN" altLang="en-US" dirty="0"/>
          </a:p>
        </p:txBody>
      </p:sp>
      <p:sp>
        <p:nvSpPr>
          <p:cNvPr id="4" name="矩形 3">
            <a:extLst>
              <a:ext uri="{FF2B5EF4-FFF2-40B4-BE49-F238E27FC236}">
                <a16:creationId xmlns:a16="http://schemas.microsoft.com/office/drawing/2014/main" id="{7E6BCEFC-7167-0EAF-1DFA-61DAA88B7070}"/>
              </a:ext>
            </a:extLst>
          </p:cNvPr>
          <p:cNvSpPr/>
          <p:nvPr/>
        </p:nvSpPr>
        <p:spPr>
          <a:xfrm>
            <a:off x="1152000" y="288000"/>
            <a:ext cx="20116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验收报告</a:t>
            </a:r>
          </a:p>
        </p:txBody>
      </p:sp>
    </p:spTree>
    <p:extLst>
      <p:ext uri="{BB962C8B-B14F-4D97-AF65-F5344CB8AC3E}">
        <p14:creationId xmlns:p14="http://schemas.microsoft.com/office/powerpoint/2010/main" val="337828597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0B011D33-A04E-1417-4D36-E234FF0C6BE8}"/>
              </a:ext>
            </a:extLst>
          </p:cNvPr>
          <p:cNvGraphicFramePr>
            <a:graphicFrameLocks noGrp="1"/>
          </p:cNvGraphicFramePr>
          <p:nvPr>
            <p:extLst>
              <p:ext uri="{D42A27DB-BD31-4B8C-83A1-F6EECF244321}">
                <p14:modId xmlns:p14="http://schemas.microsoft.com/office/powerpoint/2010/main" val="489886536"/>
              </p:ext>
            </p:extLst>
          </p:nvPr>
        </p:nvGraphicFramePr>
        <p:xfrm>
          <a:off x="746232" y="1255412"/>
          <a:ext cx="10769492" cy="548884"/>
        </p:xfrm>
        <a:graphic>
          <a:graphicData uri="http://schemas.openxmlformats.org/drawingml/2006/table">
            <a:tbl>
              <a:tblPr firstRow="1" bandRow="1">
                <a:tableStyleId>{2D5ABB26-0587-4C30-8999-92F81FD0307C}</a:tableStyleId>
              </a:tblPr>
              <a:tblGrid>
                <a:gridCol w="10769492">
                  <a:extLst>
                    <a:ext uri="{9D8B030D-6E8A-4147-A177-3AD203B41FA5}">
                      <a16:colId xmlns:a16="http://schemas.microsoft.com/office/drawing/2014/main" val="3245500348"/>
                    </a:ext>
                  </a:extLst>
                </a:gridCol>
              </a:tblGrid>
              <a:tr h="548884">
                <a:tc>
                  <a:txBody>
                    <a:bodyPr/>
                    <a:lstStyle/>
                    <a:p>
                      <a:pPr algn="ctr"/>
                      <a:r>
                        <a:rPr lang="en-US" altLang="zh-CN" sz="2000" dirty="0"/>
                        <a:t>4.</a:t>
                      </a:r>
                      <a:r>
                        <a:rPr lang="zh-CN" altLang="en-US" sz="2000" dirty="0"/>
                        <a:t>验收情况</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554475"/>
                  </a:ext>
                </a:extLst>
              </a:tr>
            </a:tbl>
          </a:graphicData>
        </a:graphic>
      </p:graphicFrame>
      <p:graphicFrame>
        <p:nvGraphicFramePr>
          <p:cNvPr id="2" name="表格 1">
            <a:extLst>
              <a:ext uri="{FF2B5EF4-FFF2-40B4-BE49-F238E27FC236}">
                <a16:creationId xmlns:a16="http://schemas.microsoft.com/office/drawing/2014/main" id="{7AA05AC4-5C48-1FC7-85CD-8C35BCA82565}"/>
              </a:ext>
            </a:extLst>
          </p:cNvPr>
          <p:cNvGraphicFramePr>
            <a:graphicFrameLocks noGrp="1"/>
          </p:cNvGraphicFramePr>
          <p:nvPr>
            <p:extLst>
              <p:ext uri="{D42A27DB-BD31-4B8C-83A1-F6EECF244321}">
                <p14:modId xmlns:p14="http://schemas.microsoft.com/office/powerpoint/2010/main" val="633602571"/>
              </p:ext>
            </p:extLst>
          </p:nvPr>
        </p:nvGraphicFramePr>
        <p:xfrm>
          <a:off x="746232" y="1804296"/>
          <a:ext cx="10769492" cy="4499472"/>
        </p:xfrm>
        <a:graphic>
          <a:graphicData uri="http://schemas.openxmlformats.org/drawingml/2006/table">
            <a:tbl>
              <a:tblPr firstRow="1" bandRow="1">
                <a:tableStyleId>{5940675A-B579-460E-94D1-54222C63F5DA}</a:tableStyleId>
              </a:tblPr>
              <a:tblGrid>
                <a:gridCol w="2027342">
                  <a:extLst>
                    <a:ext uri="{9D8B030D-6E8A-4147-A177-3AD203B41FA5}">
                      <a16:colId xmlns:a16="http://schemas.microsoft.com/office/drawing/2014/main" val="2213754289"/>
                    </a:ext>
                  </a:extLst>
                </a:gridCol>
                <a:gridCol w="3357404">
                  <a:extLst>
                    <a:ext uri="{9D8B030D-6E8A-4147-A177-3AD203B41FA5}">
                      <a16:colId xmlns:a16="http://schemas.microsoft.com/office/drawing/2014/main" val="4263031804"/>
                    </a:ext>
                  </a:extLst>
                </a:gridCol>
                <a:gridCol w="2692373">
                  <a:extLst>
                    <a:ext uri="{9D8B030D-6E8A-4147-A177-3AD203B41FA5}">
                      <a16:colId xmlns:a16="http://schemas.microsoft.com/office/drawing/2014/main" val="1437049139"/>
                    </a:ext>
                  </a:extLst>
                </a:gridCol>
                <a:gridCol w="2692373">
                  <a:extLst>
                    <a:ext uri="{9D8B030D-6E8A-4147-A177-3AD203B41FA5}">
                      <a16:colId xmlns:a16="http://schemas.microsoft.com/office/drawing/2014/main" val="3954477338"/>
                    </a:ext>
                  </a:extLst>
                </a:gridCol>
              </a:tblGrid>
              <a:tr h="594591">
                <a:tc>
                  <a:txBody>
                    <a:bodyPr/>
                    <a:lstStyle/>
                    <a:p>
                      <a:r>
                        <a:rPr lang="zh-CN" altLang="en-US" dirty="0"/>
                        <a:t>序号</a:t>
                      </a:r>
                    </a:p>
                  </a:txBody>
                  <a:tcPr/>
                </a:tc>
                <a:tc>
                  <a:txBody>
                    <a:bodyPr/>
                    <a:lstStyle/>
                    <a:p>
                      <a:r>
                        <a:rPr lang="zh-CN" altLang="en-US" dirty="0"/>
                        <a:t>验收内容</a:t>
                      </a:r>
                    </a:p>
                  </a:txBody>
                  <a:tcPr/>
                </a:tc>
                <a:tc>
                  <a:txBody>
                    <a:bodyPr/>
                    <a:lstStyle/>
                    <a:p>
                      <a:r>
                        <a:rPr lang="zh-CN" altLang="en-US" dirty="0"/>
                        <a:t>验收结果</a:t>
                      </a:r>
                    </a:p>
                  </a:txBody>
                  <a:tcPr/>
                </a:tc>
                <a:tc>
                  <a:txBody>
                    <a:bodyPr/>
                    <a:lstStyle/>
                    <a:p>
                      <a:r>
                        <a:rPr lang="zh-CN" altLang="en-US" dirty="0"/>
                        <a:t>存在问题</a:t>
                      </a:r>
                    </a:p>
                  </a:txBody>
                  <a:tcPr/>
                </a:tc>
                <a:extLst>
                  <a:ext uri="{0D108BD9-81ED-4DB2-BD59-A6C34878D82A}">
                    <a16:rowId xmlns:a16="http://schemas.microsoft.com/office/drawing/2014/main" val="4264794502"/>
                  </a:ext>
                </a:extLst>
              </a:tr>
              <a:tr h="594591">
                <a:tc>
                  <a:txBody>
                    <a:bodyPr/>
                    <a:lstStyle/>
                    <a:p>
                      <a:r>
                        <a:rPr lang="en-US" altLang="zh-CN" dirty="0"/>
                        <a:t>1</a:t>
                      </a:r>
                    </a:p>
                  </a:txBody>
                  <a:tcPr/>
                </a:tc>
                <a:tc>
                  <a:txBody>
                    <a:bodyPr/>
                    <a:lstStyle/>
                    <a:p>
                      <a:r>
                        <a:rPr lang="zh-CN" altLang="en-US" dirty="0"/>
                        <a:t>用户投递物品功能</a:t>
                      </a:r>
                    </a:p>
                  </a:txBody>
                  <a:tcPr/>
                </a:tc>
                <a:tc>
                  <a:txBody>
                    <a:bodyPr/>
                    <a:lstStyle/>
                    <a:p>
                      <a:r>
                        <a:rPr lang="zh-CN" altLang="en-US" dirty="0"/>
                        <a:t>通过</a:t>
                      </a:r>
                    </a:p>
                  </a:txBody>
                  <a:tcPr/>
                </a:tc>
                <a:tc>
                  <a:txBody>
                    <a:bodyPr/>
                    <a:lstStyle/>
                    <a:p>
                      <a:r>
                        <a:rPr lang="zh-CN" altLang="en-US" dirty="0"/>
                        <a:t>无</a:t>
                      </a:r>
                    </a:p>
                  </a:txBody>
                  <a:tcPr/>
                </a:tc>
                <a:extLst>
                  <a:ext uri="{0D108BD9-81ED-4DB2-BD59-A6C34878D82A}">
                    <a16:rowId xmlns:a16="http://schemas.microsoft.com/office/drawing/2014/main" val="543155740"/>
                  </a:ext>
                </a:extLst>
              </a:tr>
              <a:tr h="594591">
                <a:tc>
                  <a:txBody>
                    <a:bodyPr/>
                    <a:lstStyle/>
                    <a:p>
                      <a:r>
                        <a:rPr lang="en-US" altLang="zh-CN" dirty="0"/>
                        <a:t>2</a:t>
                      </a:r>
                      <a:endParaRPr lang="zh-CN" altLang="en-US" dirty="0"/>
                    </a:p>
                  </a:txBody>
                  <a:tcPr/>
                </a:tc>
                <a:tc>
                  <a:txBody>
                    <a:bodyPr/>
                    <a:lstStyle/>
                    <a:p>
                      <a:r>
                        <a:rPr lang="zh-CN" altLang="en-US" dirty="0"/>
                        <a:t>积分录入功能</a:t>
                      </a:r>
                    </a:p>
                  </a:txBody>
                  <a:tcPr/>
                </a:tc>
                <a:tc>
                  <a:txBody>
                    <a:bodyPr/>
                    <a:lstStyle/>
                    <a:p>
                      <a:r>
                        <a:rPr lang="zh-CN" altLang="en-US" dirty="0"/>
                        <a:t>通过</a:t>
                      </a:r>
                    </a:p>
                  </a:txBody>
                  <a:tcPr/>
                </a:tc>
                <a:tc>
                  <a:txBody>
                    <a:bodyPr/>
                    <a:lstStyle/>
                    <a:p>
                      <a:r>
                        <a:rPr lang="zh-CN" altLang="en-US" dirty="0"/>
                        <a:t>无</a:t>
                      </a:r>
                    </a:p>
                  </a:txBody>
                  <a:tcPr/>
                </a:tc>
                <a:extLst>
                  <a:ext uri="{0D108BD9-81ED-4DB2-BD59-A6C34878D82A}">
                    <a16:rowId xmlns:a16="http://schemas.microsoft.com/office/drawing/2014/main" val="2694445009"/>
                  </a:ext>
                </a:extLst>
              </a:tr>
              <a:tr h="594591">
                <a:tc>
                  <a:txBody>
                    <a:bodyPr/>
                    <a:lstStyle/>
                    <a:p>
                      <a:r>
                        <a:rPr lang="en-US" altLang="zh-CN" dirty="0"/>
                        <a:t>3</a:t>
                      </a:r>
                      <a:endParaRPr lang="zh-CN" altLang="en-US" dirty="0"/>
                    </a:p>
                  </a:txBody>
                  <a:tcPr/>
                </a:tc>
                <a:tc>
                  <a:txBody>
                    <a:bodyPr/>
                    <a:lstStyle/>
                    <a:p>
                      <a:r>
                        <a:rPr lang="zh-CN" altLang="en-US" dirty="0"/>
                        <a:t>大件物品上门回收申请</a:t>
                      </a:r>
                    </a:p>
                  </a:txBody>
                  <a:tcPr/>
                </a:tc>
                <a:tc>
                  <a:txBody>
                    <a:bodyPr/>
                    <a:lstStyle/>
                    <a:p>
                      <a:r>
                        <a:rPr lang="zh-CN" altLang="en-US" dirty="0"/>
                        <a:t>通过</a:t>
                      </a:r>
                    </a:p>
                  </a:txBody>
                  <a:tcPr/>
                </a:tc>
                <a:tc>
                  <a:txBody>
                    <a:bodyPr/>
                    <a:lstStyle/>
                    <a:p>
                      <a:r>
                        <a:rPr lang="zh-CN" altLang="en-US" dirty="0"/>
                        <a:t>无</a:t>
                      </a:r>
                    </a:p>
                  </a:txBody>
                  <a:tcPr/>
                </a:tc>
                <a:extLst>
                  <a:ext uri="{0D108BD9-81ED-4DB2-BD59-A6C34878D82A}">
                    <a16:rowId xmlns:a16="http://schemas.microsoft.com/office/drawing/2014/main" val="4007117108"/>
                  </a:ext>
                </a:extLst>
              </a:tr>
              <a:tr h="594591">
                <a:tc gridSpan="4">
                  <a:txBody>
                    <a:bodyPr/>
                    <a:lstStyle/>
                    <a:p>
                      <a:pPr algn="ctr"/>
                      <a:r>
                        <a:rPr lang="en-US" altLang="zh-CN" sz="2000" dirty="0"/>
                        <a:t>5.</a:t>
                      </a:r>
                      <a:r>
                        <a:rPr lang="zh-CN" altLang="en-US" sz="2000" dirty="0"/>
                        <a:t>验收结论</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058416926"/>
                  </a:ext>
                </a:extLst>
              </a:tr>
              <a:tr h="1526517">
                <a:tc gridSpan="4">
                  <a:txBody>
                    <a:bodyPr/>
                    <a:lstStyle/>
                    <a:p>
                      <a:pPr algn="l"/>
                      <a:r>
                        <a:rPr lang="zh-CN" altLang="en-US" sz="2000" dirty="0"/>
                        <a:t>项目</a:t>
                      </a:r>
                      <a:r>
                        <a:rPr lang="en-US" altLang="zh-CN" sz="2000" dirty="0"/>
                        <a:t>1.0</a:t>
                      </a:r>
                      <a:r>
                        <a:rPr lang="zh-CN" altLang="en-US" sz="2000" dirty="0"/>
                        <a:t>版满足合同约定的功能与非功能性需求，通过验收。</a:t>
                      </a:r>
                      <a:br>
                        <a:rPr lang="zh-CN" altLang="en-US" sz="2000" dirty="0"/>
                      </a:br>
                      <a:r>
                        <a:rPr lang="zh-CN" altLang="en-US" sz="2000" dirty="0"/>
                        <a:t>由于在</a:t>
                      </a:r>
                      <a:r>
                        <a:rPr lang="en-US" altLang="zh-CN" sz="2000" dirty="0"/>
                        <a:t>β</a:t>
                      </a:r>
                      <a:r>
                        <a:rPr lang="zh-CN" altLang="en-US" sz="2000" dirty="0"/>
                        <a:t>测试过程中，用户反馈了一些改进意见，建议甲乙双方就</a:t>
                      </a:r>
                      <a:r>
                        <a:rPr lang="en-US" altLang="zh-CN" sz="2000" dirty="0"/>
                        <a:t>2.0</a:t>
                      </a:r>
                      <a:r>
                        <a:rPr lang="zh-CN" altLang="en-US" sz="2000" dirty="0"/>
                        <a:t>版本的项目开发展开进一步的合作。</a:t>
                      </a:r>
                      <a:br>
                        <a:rPr lang="zh-CN" altLang="en-US" sz="2000" dirty="0"/>
                      </a:br>
                      <a:r>
                        <a:rPr lang="zh-CN" altLang="en-US" sz="2000" dirty="0"/>
                        <a:t>验收人（签名）</a:t>
                      </a:r>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37324434"/>
                  </a:ext>
                </a:extLst>
              </a:tr>
            </a:tbl>
          </a:graphicData>
        </a:graphic>
      </p:graphicFrame>
      <p:sp>
        <p:nvSpPr>
          <p:cNvPr id="4" name="灯片编号占位符 4">
            <a:extLst>
              <a:ext uri="{FF2B5EF4-FFF2-40B4-BE49-F238E27FC236}">
                <a16:creationId xmlns:a16="http://schemas.microsoft.com/office/drawing/2014/main" id="{48616C36-7AB6-EE7B-5F36-0E314223B036}"/>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43</a:t>
            </a:fld>
            <a:endParaRPr lang="zh-CN" altLang="en-US" dirty="0"/>
          </a:p>
        </p:txBody>
      </p:sp>
      <p:sp>
        <p:nvSpPr>
          <p:cNvPr id="5" name="矩形 4">
            <a:extLst>
              <a:ext uri="{FF2B5EF4-FFF2-40B4-BE49-F238E27FC236}">
                <a16:creationId xmlns:a16="http://schemas.microsoft.com/office/drawing/2014/main" id="{E9484654-DB34-F1F1-75C1-231BC76B3647}"/>
              </a:ext>
            </a:extLst>
          </p:cNvPr>
          <p:cNvSpPr/>
          <p:nvPr/>
        </p:nvSpPr>
        <p:spPr>
          <a:xfrm>
            <a:off x="1152000" y="288000"/>
            <a:ext cx="201168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验收报告</a:t>
            </a:r>
          </a:p>
        </p:txBody>
      </p:sp>
    </p:spTree>
    <p:extLst>
      <p:ext uri="{BB962C8B-B14F-4D97-AF65-F5344CB8AC3E}">
        <p14:creationId xmlns:p14="http://schemas.microsoft.com/office/powerpoint/2010/main" val="361406668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24149" y="947994"/>
            <a:ext cx="2731647" cy="21685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a:t>
            </a:r>
            <a:r>
              <a:rPr lang="en-US" altLang="zh-CN" sz="15000" b="1" i="1" dirty="0">
                <a:gradFill>
                  <a:gsLst>
                    <a:gs pos="0">
                      <a:srgbClr val="4472C4">
                        <a:lumMod val="50000"/>
                      </a:srgbClr>
                    </a:gs>
                    <a:gs pos="100000">
                      <a:srgbClr val="0070C0"/>
                    </a:gs>
                  </a:gsLst>
                  <a:lin ang="0" scaled="1"/>
                </a:gradFill>
                <a:latin typeface="Arial Black" panose="020B0A04020102020204" pitchFamily="34" charset="0"/>
                <a:ea typeface="等线" panose="02010600030101010101" charset="-122"/>
              </a:rPr>
              <a:t>5</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54" name="矩形 53"/>
          <p:cNvSpPr/>
          <p:nvPr/>
        </p:nvSpPr>
        <p:spPr>
          <a:xfrm>
            <a:off x="5266000" y="3707215"/>
            <a:ext cx="6518330" cy="840230"/>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用户测试</a:t>
            </a:r>
            <a:r>
              <a:rPr lang="en-US" altLang="zh-CN"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a:t>
            </a:r>
            <a:r>
              <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案例实战</a:t>
            </a:r>
            <a:endParaRPr kumimoji="0" lang="zh-CN" altLang="en-US" sz="5400" b="1" kern="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endParaRP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690339" y="4829929"/>
            <a:ext cx="2930931" cy="400110"/>
          </a:xfrm>
          <a:prstGeom prst="rect">
            <a:avLst/>
          </a:prstGeom>
        </p:spPr>
        <p:txBody>
          <a:bodyPr wrap="none">
            <a:spAutoFit/>
          </a:bodyPr>
          <a:lstStyle/>
          <a:p>
            <a:pPr marL="179705" indent="-179705">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三个场景体验用户测试</a:t>
            </a:r>
          </a:p>
        </p:txBody>
      </p:sp>
    </p:spTree>
    <p:extLst>
      <p:ext uri="{BB962C8B-B14F-4D97-AF65-F5344CB8AC3E}">
        <p14:creationId xmlns:p14="http://schemas.microsoft.com/office/powerpoint/2010/main" val="822526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4FEE5B-F315-79C3-E0A4-43D72C2448F9}"/>
              </a:ext>
            </a:extLst>
          </p:cNvPr>
          <p:cNvSpPr/>
          <p:nvPr/>
        </p:nvSpPr>
        <p:spPr>
          <a:xfrm>
            <a:off x="1152000" y="288000"/>
            <a:ext cx="4624984"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场景</a:t>
            </a: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1</a:t>
            </a: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：受邀参与内测</a:t>
            </a:r>
          </a:p>
        </p:txBody>
      </p:sp>
      <p:pic>
        <p:nvPicPr>
          <p:cNvPr id="4" name="图片 3" descr="图形用户界面, 应用程序&#10;&#10;描述已自动生成">
            <a:extLst>
              <a:ext uri="{FF2B5EF4-FFF2-40B4-BE49-F238E27FC236}">
                <a16:creationId xmlns:a16="http://schemas.microsoft.com/office/drawing/2014/main" id="{69A9CC28-0BB9-B7B2-4582-876C0CA3A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5900" y="0"/>
            <a:ext cx="3086100" cy="6858000"/>
          </a:xfrm>
          <a:prstGeom prst="rect">
            <a:avLst/>
          </a:prstGeom>
        </p:spPr>
      </p:pic>
      <p:sp>
        <p:nvSpPr>
          <p:cNvPr id="5" name="灯片编号占位符 4">
            <a:extLst>
              <a:ext uri="{FF2B5EF4-FFF2-40B4-BE49-F238E27FC236}">
                <a16:creationId xmlns:a16="http://schemas.microsoft.com/office/drawing/2014/main" id="{B6E01AB6-CD9A-C803-F12B-2662F65A9C53}"/>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solidFill>
                  <a:schemeClr val="bg1"/>
                </a:solidFill>
              </a:rPr>
              <a:pPr/>
              <a:t>45</a:t>
            </a:fld>
            <a:endParaRPr lang="zh-CN" altLang="en-US" dirty="0">
              <a:solidFill>
                <a:schemeClr val="bg1"/>
              </a:solidFill>
            </a:endParaRPr>
          </a:p>
        </p:txBody>
      </p:sp>
      <p:sp>
        <p:nvSpPr>
          <p:cNvPr id="6" name="文本框 5">
            <a:extLst>
              <a:ext uri="{FF2B5EF4-FFF2-40B4-BE49-F238E27FC236}">
                <a16:creationId xmlns:a16="http://schemas.microsoft.com/office/drawing/2014/main" id="{4BD0EBB2-9D69-F860-E5ED-8B2235085081}"/>
              </a:ext>
            </a:extLst>
          </p:cNvPr>
          <p:cNvSpPr txBox="1"/>
          <p:nvPr/>
        </p:nvSpPr>
        <p:spPr>
          <a:xfrm>
            <a:off x="674451" y="1511030"/>
            <a:ext cx="7898860" cy="420115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内测对应于</a:t>
            </a:r>
            <a:r>
              <a:rPr lang="en-US" altLang="zh-CN" sz="2400" dirty="0">
                <a:latin typeface="微软雅黑" panose="020B0503020204020204" pitchFamily="34" charset="-122"/>
                <a:ea typeface="微软雅黑" panose="020B0503020204020204" pitchFamily="34" charset="-122"/>
              </a:rPr>
              <a:t>β</a:t>
            </a:r>
            <a:r>
              <a:rPr lang="zh-CN" altLang="en-US" sz="2400" dirty="0">
                <a:latin typeface="微软雅黑" panose="020B0503020204020204" pitchFamily="34" charset="-122"/>
                <a:ea typeface="微软雅黑" panose="020B0503020204020204" pitchFamily="34" charset="-122"/>
              </a:rPr>
              <a:t>测试</a:t>
            </a:r>
            <a:endParaRPr lang="en-US" altLang="zh-CN" sz="2400" dirty="0">
              <a:latin typeface="微软雅黑" panose="020B0503020204020204" pitchFamily="34" charset="-122"/>
              <a:ea typeface="微软雅黑" panose="020B0503020204020204" pitchFamily="34" charset="-122"/>
            </a:endParaRPr>
          </a:p>
          <a:p>
            <a:pPr lvl="2">
              <a:spcBef>
                <a:spcPts val="600"/>
              </a:spcBef>
            </a:pPr>
            <a:r>
              <a:rPr lang="zh-CN" altLang="en-US" sz="2000" dirty="0">
                <a:solidFill>
                  <a:srgbClr val="C00000"/>
                </a:solidFill>
                <a:latin typeface="微软雅黑" panose="020B0503020204020204" pitchFamily="34" charset="-122"/>
                <a:ea typeface="微软雅黑" panose="020B0503020204020204" pitchFamily="34" charset="-122"/>
              </a:rPr>
              <a:t>最终用户</a:t>
            </a:r>
            <a:r>
              <a:rPr lang="zh-CN" altLang="en-US" sz="2000" dirty="0">
                <a:latin typeface="微软雅黑" panose="020B0503020204020204" pitchFamily="34" charset="-122"/>
                <a:ea typeface="微软雅黑" panose="020B0503020204020204" pitchFamily="34" charset="-122"/>
              </a:rPr>
              <a:t>在实际使用环境下进行测试</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软件迭代开发产生了新版本，常常也要进行用户测试</a:t>
            </a:r>
            <a:endParaRPr lang="en-US" altLang="zh-CN" sz="2400" dirty="0">
              <a:latin typeface="微软雅黑" panose="020B0503020204020204" pitchFamily="34" charset="-122"/>
              <a:ea typeface="微软雅黑" panose="020B0503020204020204" pitchFamily="34" charset="-122"/>
            </a:endParaRPr>
          </a:p>
          <a:p>
            <a:pPr lvl="2">
              <a:spcBef>
                <a:spcPts val="600"/>
              </a:spcBef>
            </a:pPr>
            <a:r>
              <a:rPr lang="zh-CN" altLang="en-US" sz="2000" dirty="0">
                <a:latin typeface="微软雅黑" panose="020B0503020204020204" pitchFamily="34" charset="-122"/>
                <a:ea typeface="微软雅黑" panose="020B0503020204020204" pitchFamily="34" charset="-122"/>
              </a:rPr>
              <a:t>对应于新版本的验收环节</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通过算法分析，直接推送更新，邀请部分用户参与内测</a:t>
            </a:r>
            <a:endParaRPr lang="en-US" altLang="zh-CN" sz="2400" dirty="0">
              <a:latin typeface="微软雅黑" panose="020B0503020204020204" pitchFamily="34" charset="-122"/>
              <a:ea typeface="微软雅黑" panose="020B0503020204020204" pitchFamily="34" charset="-122"/>
            </a:endParaRPr>
          </a:p>
          <a:p>
            <a:pPr lvl="2">
              <a:spcBef>
                <a:spcPts val="600"/>
              </a:spcBef>
            </a:pPr>
            <a:r>
              <a:rPr lang="zh-CN" altLang="en-US" sz="2000" dirty="0">
                <a:latin typeface="微软雅黑" panose="020B0503020204020204" pitchFamily="34" charset="-122"/>
                <a:ea typeface="微软雅黑" panose="020B0503020204020204" pitchFamily="34" charset="-122"/>
              </a:rPr>
              <a:t>精简了流程，易于利用已有用户基础</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引导用户按特定流程提交反馈</a:t>
            </a:r>
            <a:endParaRPr lang="en-US" altLang="zh-CN" sz="2400" dirty="0">
              <a:latin typeface="微软雅黑" panose="020B0503020204020204" pitchFamily="34" charset="-122"/>
              <a:ea typeface="微软雅黑" panose="020B0503020204020204" pitchFamily="34" charset="-122"/>
            </a:endParaRPr>
          </a:p>
          <a:p>
            <a:pPr lvl="2">
              <a:spcBef>
                <a:spcPts val="600"/>
              </a:spcBef>
            </a:pPr>
            <a:r>
              <a:rPr lang="zh-CN" altLang="en-US" sz="2000" dirty="0">
                <a:latin typeface="微软雅黑" panose="020B0503020204020204" pitchFamily="34" charset="-122"/>
                <a:ea typeface="微软雅黑" panose="020B0503020204020204" pitchFamily="34" charset="-122"/>
              </a:rPr>
              <a:t>没有反馈的测试没有任何意义</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900452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4FEE5B-F315-79C3-E0A4-43D72C2448F9}"/>
              </a:ext>
            </a:extLst>
          </p:cNvPr>
          <p:cNvSpPr/>
          <p:nvPr/>
        </p:nvSpPr>
        <p:spPr>
          <a:xfrm>
            <a:off x="1152000" y="288000"/>
            <a:ext cx="3837910"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场景</a:t>
            </a: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2</a:t>
            </a: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：游戏 </a:t>
            </a: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Bug</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49693C90-1878-B467-33D2-C11E094AC21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1371600"/>
            <a:ext cx="12192000" cy="5486400"/>
          </a:xfrm>
          <a:prstGeom prst="rect">
            <a:avLst/>
          </a:prstGeom>
          <a:effectLst>
            <a:softEdge rad="0"/>
          </a:effectLst>
        </p:spPr>
      </p:pic>
      <p:sp>
        <p:nvSpPr>
          <p:cNvPr id="5" name="灯片编号占位符 4">
            <a:extLst>
              <a:ext uri="{FF2B5EF4-FFF2-40B4-BE49-F238E27FC236}">
                <a16:creationId xmlns:a16="http://schemas.microsoft.com/office/drawing/2014/main" id="{B6E01AB6-CD9A-C803-F12B-2662F65A9C53}"/>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solidFill>
                  <a:schemeClr val="bg1"/>
                </a:solidFill>
              </a:rPr>
              <a:pPr/>
              <a:t>46</a:t>
            </a:fld>
            <a:endParaRPr lang="zh-CN" altLang="en-US" dirty="0">
              <a:solidFill>
                <a:schemeClr val="bg1"/>
              </a:solidFill>
            </a:endParaRPr>
          </a:p>
        </p:txBody>
      </p:sp>
      <p:pic>
        <p:nvPicPr>
          <p:cNvPr id="9" name="图片 8">
            <a:extLst>
              <a:ext uri="{FF2B5EF4-FFF2-40B4-BE49-F238E27FC236}">
                <a16:creationId xmlns:a16="http://schemas.microsoft.com/office/drawing/2014/main" id="{F65FC629-6E84-46E5-5EB9-539965A7EF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64325"/>
            <a:ext cx="3619210" cy="1329349"/>
          </a:xfrm>
          <a:prstGeom prst="ellipse">
            <a:avLst/>
          </a:prstGeom>
          <a:ln>
            <a:noFill/>
          </a:ln>
          <a:effectLst>
            <a:softEdge rad="112500"/>
          </a:effectLst>
        </p:spPr>
      </p:pic>
      <p:sp>
        <p:nvSpPr>
          <p:cNvPr id="10" name="矩形 9">
            <a:extLst>
              <a:ext uri="{FF2B5EF4-FFF2-40B4-BE49-F238E27FC236}">
                <a16:creationId xmlns:a16="http://schemas.microsoft.com/office/drawing/2014/main" id="{A38702B8-CA88-B69E-3E54-1AD03C1F5065}"/>
              </a:ext>
            </a:extLst>
          </p:cNvPr>
          <p:cNvSpPr/>
          <p:nvPr/>
        </p:nvSpPr>
        <p:spPr>
          <a:xfrm>
            <a:off x="1" y="1371600"/>
            <a:ext cx="12192000" cy="342104"/>
          </a:xfrm>
          <a:prstGeom prst="rect">
            <a:avLst/>
          </a:prstGeom>
          <a:gradFill flip="none" rotWithShape="1">
            <a:gsLst>
              <a:gs pos="23000">
                <a:srgbClr val="FFFFFF">
                  <a:alpha val="70000"/>
                </a:srgbClr>
              </a:gs>
              <a:gs pos="0">
                <a:schemeClr val="bg1"/>
              </a:gs>
              <a:gs pos="89000">
                <a:srgbClr val="FFFFFF">
                  <a:alpha val="5000"/>
                </a:srgbClr>
              </a:gs>
              <a:gs pos="50000">
                <a:srgbClr val="FFFFFF">
                  <a:alpha val="40000"/>
                </a:srgbClr>
              </a:gs>
              <a:gs pos="100000">
                <a:schemeClr val="bg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759FBFD-DF99-4A86-302B-BCC1139E24FA}"/>
              </a:ext>
            </a:extLst>
          </p:cNvPr>
          <p:cNvSpPr/>
          <p:nvPr/>
        </p:nvSpPr>
        <p:spPr>
          <a:xfrm>
            <a:off x="2161903" y="3533503"/>
            <a:ext cx="999308" cy="33963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D90103B-9F47-26E7-D093-1977F5FC8E2E}"/>
              </a:ext>
            </a:extLst>
          </p:cNvPr>
          <p:cNvSpPr/>
          <p:nvPr/>
        </p:nvSpPr>
        <p:spPr>
          <a:xfrm>
            <a:off x="3938451" y="1937385"/>
            <a:ext cx="7524206" cy="4365444"/>
          </a:xfrm>
          <a:prstGeom prst="rect">
            <a:avLst/>
          </a:prstGeom>
          <a:solidFill>
            <a:schemeClr val="bg1">
              <a:alpha val="80000"/>
            </a:schemeClr>
          </a:solidFill>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15A61A9-2AEE-7CC2-21DA-8E35D13FD3CC}"/>
              </a:ext>
            </a:extLst>
          </p:cNvPr>
          <p:cNvSpPr txBox="1"/>
          <p:nvPr/>
        </p:nvSpPr>
        <p:spPr>
          <a:xfrm>
            <a:off x="4274819" y="2364215"/>
            <a:ext cx="6851469" cy="232095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在游玩某游戏的</a:t>
            </a:r>
            <a:r>
              <a:rPr lang="zh-CN" altLang="en-US" sz="2000" b="1" dirty="0">
                <a:latin typeface="微软雅黑" panose="020B0503020204020204" pitchFamily="34" charset="-122"/>
                <a:ea typeface="微软雅黑" panose="020B0503020204020204" pitchFamily="34" charset="-122"/>
              </a:rPr>
              <a:t>正式版本</a:t>
            </a:r>
            <a:r>
              <a:rPr lang="zh-CN" altLang="en-US" sz="2000" dirty="0">
                <a:latin typeface="微软雅黑" panose="020B0503020204020204" pitchFamily="34" charset="-122"/>
                <a:ea typeface="微软雅黑" panose="020B0503020204020204" pitchFamily="34" charset="-122"/>
              </a:rPr>
              <a:t>时，发现了任务引导错误的 </a:t>
            </a:r>
            <a:r>
              <a:rPr lang="en-US" altLang="zh-CN" sz="2000" dirty="0">
                <a:latin typeface="微软雅黑" panose="020B0503020204020204" pitchFamily="34" charset="-122"/>
                <a:ea typeface="微软雅黑" panose="020B0503020204020204" pitchFamily="34" charset="-122"/>
              </a:rPr>
              <a:t>Bug</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UI </a:t>
            </a:r>
            <a:r>
              <a:rPr lang="zh-CN" altLang="en-US" dirty="0">
                <a:latin typeface="微软雅黑" panose="020B0503020204020204" pitchFamily="34" charset="-122"/>
                <a:ea typeface="微软雅黑" panose="020B0503020204020204" pitchFamily="34" charset="-122"/>
              </a:rPr>
              <a:t>文本显示“</a:t>
            </a:r>
            <a:r>
              <a:rPr lang="en-US" altLang="zh-CN" dirty="0">
                <a:latin typeface="微软雅黑" panose="020B0503020204020204" pitchFamily="34" charset="-122"/>
                <a:ea typeface="微软雅黑" panose="020B0503020204020204" pitchFamily="34" charset="-122"/>
              </a:rPr>
              <a:t>dev_</a:t>
            </a:r>
            <a:r>
              <a:rPr lang="zh-CN" altLang="en-US" dirty="0">
                <a:latin typeface="微软雅黑" panose="020B0503020204020204" pitchFamily="34" charset="-122"/>
                <a:ea typeface="微软雅黑" panose="020B0503020204020204" pitchFamily="34" charset="-122"/>
              </a:rPr>
              <a:t>测试”</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游戏地图上没有这个地点，导航失效</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与之对应的任务无法继续进行</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重启游戏后，问题仍然存在</a:t>
            </a:r>
          </a:p>
        </p:txBody>
      </p:sp>
      <p:sp>
        <p:nvSpPr>
          <p:cNvPr id="14" name="文本框 13">
            <a:extLst>
              <a:ext uri="{FF2B5EF4-FFF2-40B4-BE49-F238E27FC236}">
                <a16:creationId xmlns:a16="http://schemas.microsoft.com/office/drawing/2014/main" id="{4A9AA0ED-E3D9-8309-FDAE-2CFF644EF096}"/>
              </a:ext>
            </a:extLst>
          </p:cNvPr>
          <p:cNvSpPr txBox="1"/>
          <p:nvPr/>
        </p:nvSpPr>
        <p:spPr>
          <a:xfrm>
            <a:off x="5345922" y="5112001"/>
            <a:ext cx="4709261"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：如何评估这个问题的严重性？</a:t>
            </a:r>
          </a:p>
        </p:txBody>
      </p:sp>
    </p:spTree>
    <p:extLst>
      <p:ext uri="{BB962C8B-B14F-4D97-AF65-F5344CB8AC3E}">
        <p14:creationId xmlns:p14="http://schemas.microsoft.com/office/powerpoint/2010/main" val="11997442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4FEE5B-F315-79C3-E0A4-43D72C2448F9}"/>
              </a:ext>
            </a:extLst>
          </p:cNvPr>
          <p:cNvSpPr/>
          <p:nvPr/>
        </p:nvSpPr>
        <p:spPr>
          <a:xfrm>
            <a:off x="1152000" y="288000"/>
            <a:ext cx="3837910"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场景</a:t>
            </a:r>
            <a:r>
              <a:rPr lang="en-US" altLang="zh-CN" sz="3600" b="1" kern="0" dirty="0">
                <a:solidFill>
                  <a:prstClr val="black">
                    <a:lumMod val="95000"/>
                    <a:lumOff val="5000"/>
                  </a:prstClr>
                </a:solidFill>
                <a:latin typeface="微软雅黑" panose="020B0503020204020204" pitchFamily="34" charset="-122"/>
                <a:ea typeface="微软雅黑" panose="020B0503020204020204" pitchFamily="34" charset="-122"/>
              </a:rPr>
              <a:t>2</a:t>
            </a: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：游戏 </a:t>
            </a: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Bug</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4" name="图片 3" descr="图形用户界面, 文本, 应用程序&#10;&#10;描述已自动生成">
            <a:extLst>
              <a:ext uri="{FF2B5EF4-FFF2-40B4-BE49-F238E27FC236}">
                <a16:creationId xmlns:a16="http://schemas.microsoft.com/office/drawing/2014/main" id="{83253518-8663-3585-D3B6-038256683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7958" y="0"/>
            <a:ext cx="4264041" cy="6858000"/>
          </a:xfrm>
          <a:prstGeom prst="rect">
            <a:avLst/>
          </a:prstGeom>
        </p:spPr>
      </p:pic>
      <p:sp>
        <p:nvSpPr>
          <p:cNvPr id="5" name="灯片编号占位符 4">
            <a:extLst>
              <a:ext uri="{FF2B5EF4-FFF2-40B4-BE49-F238E27FC236}">
                <a16:creationId xmlns:a16="http://schemas.microsoft.com/office/drawing/2014/main" id="{B6E01AB6-CD9A-C803-F12B-2662F65A9C53}"/>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47</a:t>
            </a:fld>
            <a:endParaRPr lang="zh-CN" altLang="en-US" dirty="0"/>
          </a:p>
        </p:txBody>
      </p:sp>
      <p:sp>
        <p:nvSpPr>
          <p:cNvPr id="6" name="文本框 5">
            <a:extLst>
              <a:ext uri="{FF2B5EF4-FFF2-40B4-BE49-F238E27FC236}">
                <a16:creationId xmlns:a16="http://schemas.microsoft.com/office/drawing/2014/main" id="{F5032133-5852-DF3D-48F1-E15FD6000C84}"/>
              </a:ext>
            </a:extLst>
          </p:cNvPr>
          <p:cNvSpPr txBox="1"/>
          <p:nvPr/>
        </p:nvSpPr>
        <p:spPr>
          <a:xfrm>
            <a:off x="724989" y="1936819"/>
            <a:ext cx="6361611" cy="1569660"/>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在游戏的“问题反馈”模块中，向客服反馈了该问题；</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Q</a:t>
            </a:r>
            <a:r>
              <a:rPr lang="zh-CN" altLang="en-US" sz="2400" dirty="0">
                <a:latin typeface="微软雅黑" panose="020B0503020204020204" pitchFamily="34" charset="-122"/>
                <a:ea typeface="微软雅黑" panose="020B0503020204020204" pitchFamily="34" charset="-122"/>
              </a:rPr>
              <a:t>：本场景属于用户测试吗？为什么？</a:t>
            </a:r>
          </a:p>
        </p:txBody>
      </p:sp>
      <p:sp>
        <p:nvSpPr>
          <p:cNvPr id="8" name="文本框 7">
            <a:extLst>
              <a:ext uri="{FF2B5EF4-FFF2-40B4-BE49-F238E27FC236}">
                <a16:creationId xmlns:a16="http://schemas.microsoft.com/office/drawing/2014/main" id="{8B98FA09-B4E7-7D73-EC99-4D7EB531B7B1}"/>
              </a:ext>
            </a:extLst>
          </p:cNvPr>
          <p:cNvSpPr txBox="1"/>
          <p:nvPr/>
        </p:nvSpPr>
        <p:spPr>
          <a:xfrm>
            <a:off x="1119491" y="3873137"/>
            <a:ext cx="3559629" cy="168905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solidFill>
                  <a:srgbClr val="FF0000"/>
                </a:solidFill>
                <a:latin typeface="微软雅黑" panose="020B0503020204020204" pitchFamily="34" charset="-122"/>
                <a:ea typeface="微软雅黑" panose="020B0503020204020204" pitchFamily="34" charset="-122"/>
              </a:rPr>
              <a:t>不属于测试阶段</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是真实用户参与的</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收集了用户反馈</a:t>
            </a:r>
          </a:p>
        </p:txBody>
      </p:sp>
    </p:spTree>
    <p:extLst>
      <p:ext uri="{BB962C8B-B14F-4D97-AF65-F5344CB8AC3E}">
        <p14:creationId xmlns:p14="http://schemas.microsoft.com/office/powerpoint/2010/main" val="1647700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4FEE5B-F315-79C3-E0A4-43D72C2448F9}"/>
              </a:ext>
            </a:extLst>
          </p:cNvPr>
          <p:cNvSpPr/>
          <p:nvPr/>
        </p:nvSpPr>
        <p:spPr>
          <a:xfrm>
            <a:off x="1152000" y="288000"/>
            <a:ext cx="7394973"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场景</a:t>
            </a: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3</a:t>
            </a: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：移动交通大学本科考勤测试</a:t>
            </a:r>
          </a:p>
        </p:txBody>
      </p:sp>
      <p:sp>
        <p:nvSpPr>
          <p:cNvPr id="6" name="文本框 5">
            <a:extLst>
              <a:ext uri="{FF2B5EF4-FFF2-40B4-BE49-F238E27FC236}">
                <a16:creationId xmlns:a16="http://schemas.microsoft.com/office/drawing/2014/main" id="{F5032133-5852-DF3D-48F1-E15FD6000C84}"/>
              </a:ext>
            </a:extLst>
          </p:cNvPr>
          <p:cNvSpPr txBox="1"/>
          <p:nvPr/>
        </p:nvSpPr>
        <p:spPr>
          <a:xfrm>
            <a:off x="915271" y="2150973"/>
            <a:ext cx="6361611" cy="2935547"/>
          </a:xfrm>
          <a:prstGeom prst="rect">
            <a:avLst/>
          </a:prstGeom>
          <a:noFill/>
        </p:spPr>
        <p:txBody>
          <a:bodyPr wrap="square" rtlCol="0">
            <a:spAutoFit/>
          </a:bodyPr>
          <a:lstStyle/>
          <a:p>
            <a:pPr>
              <a:lnSpc>
                <a:spcPct val="200000"/>
              </a:lnSpc>
            </a:pPr>
            <a:r>
              <a:rPr lang="zh-CN" altLang="en-US" sz="2400" b="1" dirty="0">
                <a:latin typeface="微软雅黑" panose="020B0503020204020204" pitchFamily="34" charset="-122"/>
                <a:ea typeface="微软雅黑" panose="020B0503020204020204" pitchFamily="34" charset="-122"/>
              </a:rPr>
              <a:t>任务说明：</a:t>
            </a:r>
            <a:r>
              <a:rPr lang="zh-CN" altLang="en-US" sz="2400" i="1" dirty="0">
                <a:latin typeface="微软雅黑" panose="020B0503020204020204" pitchFamily="34" charset="-122"/>
                <a:ea typeface="微软雅黑" panose="020B0503020204020204" pitchFamily="34" charset="-122"/>
              </a:rPr>
              <a:t>（请在校园网环境下进行测试）</a:t>
            </a:r>
            <a:endParaRPr lang="en-US" altLang="zh-CN" sz="2400" i="1" dirty="0">
              <a:latin typeface="微软雅黑" panose="020B0503020204020204" pitchFamily="34" charset="-122"/>
              <a:ea typeface="微软雅黑" panose="020B0503020204020204" pitchFamily="34" charset="-122"/>
            </a:endParaRPr>
          </a:p>
          <a:p>
            <a:pPr marL="457200" indent="-457200">
              <a:lnSpc>
                <a:spcPct val="200000"/>
              </a:lnSpc>
              <a:buFont typeface="+mj-lt"/>
              <a:buAutoNum type="arabicPeriod"/>
            </a:pPr>
            <a:r>
              <a:rPr lang="zh-CN" altLang="en-US" sz="2400" dirty="0">
                <a:latin typeface="微软雅黑" panose="020B0503020204020204" pitchFamily="34" charset="-122"/>
                <a:ea typeface="微软雅黑" panose="020B0503020204020204" pitchFamily="34" charset="-122"/>
              </a:rPr>
              <a:t>启动“移动交通大学”手机</a:t>
            </a:r>
            <a:r>
              <a:rPr lang="en-US" altLang="zh-CN" sz="2400" dirty="0">
                <a:latin typeface="微软雅黑" panose="020B0503020204020204" pitchFamily="34" charset="-122"/>
                <a:ea typeface="微软雅黑" panose="020B0503020204020204" pitchFamily="34" charset="-122"/>
              </a:rPr>
              <a:t>APP</a:t>
            </a:r>
          </a:p>
          <a:p>
            <a:pPr marL="457200" indent="-457200">
              <a:lnSpc>
                <a:spcPct val="200000"/>
              </a:lnSpc>
              <a:buFont typeface="+mj-lt"/>
              <a:buAutoNum type="arabicPeriod"/>
            </a:pPr>
            <a:r>
              <a:rPr lang="zh-CN" altLang="en-US" sz="2400" dirty="0">
                <a:latin typeface="微软雅黑" panose="020B0503020204020204" pitchFamily="34" charset="-122"/>
                <a:ea typeface="微软雅黑" panose="020B0503020204020204" pitchFamily="34" charset="-122"/>
              </a:rPr>
              <a:t>进入“本科考勤”模块</a:t>
            </a:r>
            <a:endParaRPr lang="en-US" altLang="zh-CN" sz="2400" dirty="0">
              <a:latin typeface="微软雅黑" panose="020B0503020204020204" pitchFamily="34" charset="-122"/>
              <a:ea typeface="微软雅黑" panose="020B0503020204020204" pitchFamily="34" charset="-122"/>
            </a:endParaRPr>
          </a:p>
          <a:p>
            <a:pPr marL="457200" indent="-457200">
              <a:lnSpc>
                <a:spcPct val="200000"/>
              </a:lnSpc>
              <a:buFont typeface="+mj-lt"/>
              <a:buAutoNum type="arabicPeriod"/>
            </a:pPr>
            <a:r>
              <a:rPr lang="zh-CN" altLang="en-US" sz="2400" dirty="0">
                <a:latin typeface="微软雅黑" panose="020B0503020204020204" pitchFamily="34" charset="-122"/>
                <a:ea typeface="微软雅黑" panose="020B0503020204020204" pitchFamily="34" charset="-122"/>
              </a:rPr>
              <a:t>自由测试，检查各项功能是否正常</a:t>
            </a:r>
            <a:endParaRPr lang="en-US" altLang="zh-CN" sz="2400" dirty="0">
              <a:latin typeface="微软雅黑" panose="020B0503020204020204" pitchFamily="34" charset="-122"/>
              <a:ea typeface="微软雅黑" panose="020B0503020204020204" pitchFamily="34" charset="-122"/>
            </a:endParaRPr>
          </a:p>
        </p:txBody>
      </p:sp>
      <p:pic>
        <p:nvPicPr>
          <p:cNvPr id="7" name="图片 6" descr="图形用户界面, 应用程序&#10;&#10;描述已自动生成">
            <a:extLst>
              <a:ext uri="{FF2B5EF4-FFF2-40B4-BE49-F238E27FC236}">
                <a16:creationId xmlns:a16="http://schemas.microsoft.com/office/drawing/2014/main" id="{7CF5074E-25FB-78C4-4646-B9EF84D8F9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0762"/>
          <a:stretch/>
        </p:blipFill>
        <p:spPr>
          <a:xfrm>
            <a:off x="8828403" y="0"/>
            <a:ext cx="3363597" cy="6120000"/>
          </a:xfrm>
          <a:prstGeom prst="rect">
            <a:avLst/>
          </a:prstGeom>
        </p:spPr>
      </p:pic>
      <p:sp>
        <p:nvSpPr>
          <p:cNvPr id="5" name="灯片编号占位符 4">
            <a:extLst>
              <a:ext uri="{FF2B5EF4-FFF2-40B4-BE49-F238E27FC236}">
                <a16:creationId xmlns:a16="http://schemas.microsoft.com/office/drawing/2014/main" id="{B6E01AB6-CD9A-C803-F12B-2662F65A9C53}"/>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48</a:t>
            </a:fld>
            <a:endParaRPr lang="zh-CN" altLang="en-US" dirty="0"/>
          </a:p>
        </p:txBody>
      </p:sp>
      <p:sp>
        <p:nvSpPr>
          <p:cNvPr id="11" name="矩形 10">
            <a:extLst>
              <a:ext uri="{FF2B5EF4-FFF2-40B4-BE49-F238E27FC236}">
                <a16:creationId xmlns:a16="http://schemas.microsoft.com/office/drawing/2014/main" id="{D809EC50-E3D4-ED13-CD35-632F83F42F61}"/>
              </a:ext>
            </a:extLst>
          </p:cNvPr>
          <p:cNvSpPr/>
          <p:nvPr/>
        </p:nvSpPr>
        <p:spPr>
          <a:xfrm>
            <a:off x="8878466" y="4750510"/>
            <a:ext cx="1245717" cy="42012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771EEC7D-557C-856B-82E8-4A1C1FD06D29}"/>
              </a:ext>
            </a:extLst>
          </p:cNvPr>
          <p:cNvCxnSpPr>
            <a:cxnSpLocks/>
          </p:cNvCxnSpPr>
          <p:nvPr/>
        </p:nvCxnSpPr>
        <p:spPr>
          <a:xfrm>
            <a:off x="4715691" y="4082143"/>
            <a:ext cx="4062549" cy="668367"/>
          </a:xfrm>
          <a:prstGeom prst="line">
            <a:avLst/>
          </a:prstGeom>
          <a:ln w="381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7170849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4FEE5B-F315-79C3-E0A4-43D72C2448F9}"/>
              </a:ext>
            </a:extLst>
          </p:cNvPr>
          <p:cNvSpPr/>
          <p:nvPr/>
        </p:nvSpPr>
        <p:spPr>
          <a:xfrm>
            <a:off x="1152000" y="288000"/>
            <a:ext cx="7394973"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场景</a:t>
            </a: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3</a:t>
            </a: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：移动交通大学本科考勤测试</a:t>
            </a:r>
          </a:p>
        </p:txBody>
      </p:sp>
      <p:sp>
        <p:nvSpPr>
          <p:cNvPr id="6" name="文本框 5">
            <a:extLst>
              <a:ext uri="{FF2B5EF4-FFF2-40B4-BE49-F238E27FC236}">
                <a16:creationId xmlns:a16="http://schemas.microsoft.com/office/drawing/2014/main" id="{F5032133-5852-DF3D-48F1-E15FD6000C84}"/>
              </a:ext>
            </a:extLst>
          </p:cNvPr>
          <p:cNvSpPr txBox="1"/>
          <p:nvPr/>
        </p:nvSpPr>
        <p:spPr>
          <a:xfrm>
            <a:off x="1035377" y="1591894"/>
            <a:ext cx="10121246" cy="3674211"/>
          </a:xfrm>
          <a:prstGeom prst="rect">
            <a:avLst/>
          </a:prstGeom>
          <a:noFill/>
        </p:spPr>
        <p:txBody>
          <a:bodyPr wrap="square" rtlCol="0">
            <a:spAutoFit/>
          </a:bodyPr>
          <a:lstStyle/>
          <a:p>
            <a:pPr>
              <a:lnSpc>
                <a:spcPct val="200000"/>
              </a:lnSpc>
            </a:pPr>
            <a:r>
              <a:rPr lang="zh-CN" altLang="en-US" sz="2400" b="1" dirty="0">
                <a:latin typeface="微软雅黑" panose="020B0503020204020204" pitchFamily="34" charset="-122"/>
                <a:ea typeface="微软雅黑" panose="020B0503020204020204" pitchFamily="34" charset="-122"/>
              </a:rPr>
              <a:t>思考：</a:t>
            </a:r>
            <a:endParaRPr lang="en-US" altLang="zh-CN" sz="2400" b="1"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测试发现了哪些问题？哪些属于易用性问题？</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各问题的严重程度如何？</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用 </a:t>
            </a:r>
            <a:r>
              <a:rPr lang="en-US" altLang="zh-CN" sz="2400" dirty="0">
                <a:latin typeface="微软雅黑" panose="020B0503020204020204" pitchFamily="34" charset="-122"/>
                <a:ea typeface="微软雅黑" panose="020B0503020204020204" pitchFamily="34" charset="-122"/>
              </a:rPr>
              <a:t>Nielsen </a:t>
            </a:r>
            <a:r>
              <a:rPr lang="zh-CN" altLang="en-US" sz="2400" dirty="0">
                <a:latin typeface="微软雅黑" panose="020B0503020204020204" pitchFamily="34" charset="-122"/>
                <a:ea typeface="微软雅黑" panose="020B0503020204020204" pitchFamily="34" charset="-122"/>
              </a:rPr>
              <a:t>错误发现率公式，估计本次测试能够发现多少易用性问题？</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选择的测试用户是否越多越好？</a:t>
            </a:r>
            <a:endParaRPr lang="en-US" altLang="zh-CN" sz="2400"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B6E01AB6-CD9A-C803-F12B-2662F65A9C53}"/>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49</a:t>
            </a:fld>
            <a:endParaRPr lang="zh-CN" altLang="en-US" dirty="0"/>
          </a:p>
        </p:txBody>
      </p:sp>
    </p:spTree>
    <p:extLst>
      <p:ext uri="{BB962C8B-B14F-4D97-AF65-F5344CB8AC3E}">
        <p14:creationId xmlns:p14="http://schemas.microsoft.com/office/powerpoint/2010/main" val="210969794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îŝľiḓe">
            <a:extLst>
              <a:ext uri="{FF2B5EF4-FFF2-40B4-BE49-F238E27FC236}">
                <a16:creationId xmlns:a16="http://schemas.microsoft.com/office/drawing/2014/main" id="{77DF454D-9680-48D6-BFDD-EC5BF5A20CA5}"/>
              </a:ext>
            </a:extLst>
          </p:cNvPr>
          <p:cNvGrpSpPr/>
          <p:nvPr/>
        </p:nvGrpSpPr>
        <p:grpSpPr>
          <a:xfrm>
            <a:off x="3746319" y="3418114"/>
            <a:ext cx="3619500" cy="2097162"/>
            <a:chOff x="3913069" y="2164197"/>
            <a:chExt cx="4365862" cy="2529609"/>
          </a:xfrm>
        </p:grpSpPr>
        <p:sp>
          <p:nvSpPr>
            <p:cNvPr id="13" name="îṩḷïḍé">
              <a:extLst>
                <a:ext uri="{FF2B5EF4-FFF2-40B4-BE49-F238E27FC236}">
                  <a16:creationId xmlns:a16="http://schemas.microsoft.com/office/drawing/2014/main" id="{C6B946B4-4406-48A1-B458-EFD8FAFDBE19}"/>
                </a:ext>
              </a:extLst>
            </p:cNvPr>
            <p:cNvSpPr/>
            <p:nvPr/>
          </p:nvSpPr>
          <p:spPr>
            <a:xfrm>
              <a:off x="6234188"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4D9BD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iś1îḋe">
              <a:extLst>
                <a:ext uri="{FF2B5EF4-FFF2-40B4-BE49-F238E27FC236}">
                  <a16:creationId xmlns:a16="http://schemas.microsoft.com/office/drawing/2014/main" id="{B2EA2775-8B27-4D2F-81B8-AD8826837773}"/>
                </a:ext>
              </a:extLst>
            </p:cNvPr>
            <p:cNvSpPr/>
            <p:nvPr/>
          </p:nvSpPr>
          <p:spPr>
            <a:xfrm flipH="1">
              <a:off x="3913069"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00539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îŝḻïḓè">
              <a:extLst>
                <a:ext uri="{FF2B5EF4-FFF2-40B4-BE49-F238E27FC236}">
                  <a16:creationId xmlns:a16="http://schemas.microsoft.com/office/drawing/2014/main" id="{6E1846B1-C0C6-4CF0-BB52-E07F4483AD27}"/>
                </a:ext>
              </a:extLst>
            </p:cNvPr>
            <p:cNvSpPr/>
            <p:nvPr/>
          </p:nvSpPr>
          <p:spPr bwMode="auto">
            <a:xfrm>
              <a:off x="6716291" y="2972064"/>
              <a:ext cx="705843" cy="770997"/>
            </a:xfrm>
            <a:custGeom>
              <a:avLst/>
              <a:gdLst>
                <a:gd name="connsiteX0" fmla="*/ 96838 w 309563"/>
                <a:gd name="connsiteY0" fmla="*/ 300038 h 338138"/>
                <a:gd name="connsiteX1" fmla="*/ 85725 w 309563"/>
                <a:gd name="connsiteY1" fmla="*/ 310357 h 338138"/>
                <a:gd name="connsiteX2" fmla="*/ 96838 w 309563"/>
                <a:gd name="connsiteY2" fmla="*/ 320676 h 338138"/>
                <a:gd name="connsiteX3" fmla="*/ 107951 w 309563"/>
                <a:gd name="connsiteY3" fmla="*/ 310357 h 338138"/>
                <a:gd name="connsiteX4" fmla="*/ 96838 w 309563"/>
                <a:gd name="connsiteY4" fmla="*/ 300038 h 338138"/>
                <a:gd name="connsiteX5" fmla="*/ 206375 w 309563"/>
                <a:gd name="connsiteY5" fmla="*/ 68263 h 338138"/>
                <a:gd name="connsiteX6" fmla="*/ 206375 w 309563"/>
                <a:gd name="connsiteY6" fmla="*/ 112713 h 338138"/>
                <a:gd name="connsiteX7" fmla="*/ 214312 w 309563"/>
                <a:gd name="connsiteY7" fmla="*/ 112713 h 338138"/>
                <a:gd name="connsiteX8" fmla="*/ 214312 w 309563"/>
                <a:gd name="connsiteY8" fmla="*/ 85726 h 338138"/>
                <a:gd name="connsiteX9" fmla="*/ 225425 w 309563"/>
                <a:gd name="connsiteY9" fmla="*/ 107951 h 338138"/>
                <a:gd name="connsiteX10" fmla="*/ 230188 w 309563"/>
                <a:gd name="connsiteY10" fmla="*/ 107951 h 338138"/>
                <a:gd name="connsiteX11" fmla="*/ 241300 w 309563"/>
                <a:gd name="connsiteY11" fmla="*/ 85726 h 338138"/>
                <a:gd name="connsiteX12" fmla="*/ 241300 w 309563"/>
                <a:gd name="connsiteY12" fmla="*/ 112713 h 338138"/>
                <a:gd name="connsiteX13" fmla="*/ 249238 w 309563"/>
                <a:gd name="connsiteY13" fmla="*/ 112713 h 338138"/>
                <a:gd name="connsiteX14" fmla="*/ 249238 w 309563"/>
                <a:gd name="connsiteY14" fmla="*/ 103562 h 338138"/>
                <a:gd name="connsiteX15" fmla="*/ 251925 w 309563"/>
                <a:gd name="connsiteY15" fmla="*/ 106176 h 338138"/>
                <a:gd name="connsiteX16" fmla="*/ 266701 w 309563"/>
                <a:gd name="connsiteY16" fmla="*/ 112713 h 338138"/>
                <a:gd name="connsiteX17" fmla="*/ 284163 w 309563"/>
                <a:gd name="connsiteY17" fmla="*/ 99640 h 338138"/>
                <a:gd name="connsiteX18" fmla="*/ 269387 w 309563"/>
                <a:gd name="connsiteY18" fmla="*/ 85259 h 338138"/>
                <a:gd name="connsiteX19" fmla="*/ 261328 w 309563"/>
                <a:gd name="connsiteY19" fmla="*/ 80029 h 338138"/>
                <a:gd name="connsiteX20" fmla="*/ 268044 w 309563"/>
                <a:gd name="connsiteY20" fmla="*/ 76107 h 338138"/>
                <a:gd name="connsiteX21" fmla="*/ 276104 w 309563"/>
                <a:gd name="connsiteY21" fmla="*/ 77415 h 338138"/>
                <a:gd name="connsiteX22" fmla="*/ 278790 w 309563"/>
                <a:gd name="connsiteY22" fmla="*/ 80029 h 338138"/>
                <a:gd name="connsiteX23" fmla="*/ 284163 w 309563"/>
                <a:gd name="connsiteY23" fmla="*/ 73493 h 338138"/>
                <a:gd name="connsiteX24" fmla="*/ 280133 w 309563"/>
                <a:gd name="connsiteY24" fmla="*/ 70878 h 338138"/>
                <a:gd name="connsiteX25" fmla="*/ 268044 w 309563"/>
                <a:gd name="connsiteY25" fmla="*/ 68263 h 338138"/>
                <a:gd name="connsiteX26" fmla="*/ 251925 w 309563"/>
                <a:gd name="connsiteY26" fmla="*/ 80029 h 338138"/>
                <a:gd name="connsiteX27" fmla="*/ 266701 w 309563"/>
                <a:gd name="connsiteY27" fmla="*/ 93103 h 338138"/>
                <a:gd name="connsiteX28" fmla="*/ 276104 w 309563"/>
                <a:gd name="connsiteY28" fmla="*/ 99640 h 338138"/>
                <a:gd name="connsiteX29" fmla="*/ 266701 w 309563"/>
                <a:gd name="connsiteY29" fmla="*/ 103562 h 338138"/>
                <a:gd name="connsiteX30" fmla="*/ 257298 w 309563"/>
                <a:gd name="connsiteY30" fmla="*/ 100947 h 338138"/>
                <a:gd name="connsiteX31" fmla="*/ 254611 w 309563"/>
                <a:gd name="connsiteY31" fmla="*/ 97025 h 338138"/>
                <a:gd name="connsiteX32" fmla="*/ 249238 w 309563"/>
                <a:gd name="connsiteY32" fmla="*/ 103562 h 338138"/>
                <a:gd name="connsiteX33" fmla="*/ 249238 w 309563"/>
                <a:gd name="connsiteY33" fmla="*/ 68263 h 338138"/>
                <a:gd name="connsiteX34" fmla="*/ 241300 w 309563"/>
                <a:gd name="connsiteY34" fmla="*/ 68263 h 338138"/>
                <a:gd name="connsiteX35" fmla="*/ 227012 w 309563"/>
                <a:gd name="connsiteY35" fmla="*/ 93663 h 338138"/>
                <a:gd name="connsiteX36" fmla="*/ 214312 w 309563"/>
                <a:gd name="connsiteY36" fmla="*/ 68263 h 338138"/>
                <a:gd name="connsiteX37" fmla="*/ 157163 w 309563"/>
                <a:gd name="connsiteY37" fmla="*/ 68263 h 338138"/>
                <a:gd name="connsiteX38" fmla="*/ 157163 w 309563"/>
                <a:gd name="connsiteY38" fmla="*/ 112713 h 338138"/>
                <a:gd name="connsiteX39" fmla="*/ 165100 w 309563"/>
                <a:gd name="connsiteY39" fmla="*/ 112713 h 338138"/>
                <a:gd name="connsiteX40" fmla="*/ 165100 w 309563"/>
                <a:gd name="connsiteY40" fmla="*/ 85726 h 338138"/>
                <a:gd name="connsiteX41" fmla="*/ 176213 w 309563"/>
                <a:gd name="connsiteY41" fmla="*/ 107951 h 338138"/>
                <a:gd name="connsiteX42" fmla="*/ 180976 w 309563"/>
                <a:gd name="connsiteY42" fmla="*/ 107951 h 338138"/>
                <a:gd name="connsiteX43" fmla="*/ 192088 w 309563"/>
                <a:gd name="connsiteY43" fmla="*/ 85726 h 338138"/>
                <a:gd name="connsiteX44" fmla="*/ 192088 w 309563"/>
                <a:gd name="connsiteY44" fmla="*/ 112713 h 338138"/>
                <a:gd name="connsiteX45" fmla="*/ 200026 w 309563"/>
                <a:gd name="connsiteY45" fmla="*/ 112713 h 338138"/>
                <a:gd name="connsiteX46" fmla="*/ 200026 w 309563"/>
                <a:gd name="connsiteY46" fmla="*/ 68263 h 338138"/>
                <a:gd name="connsiteX47" fmla="*/ 192088 w 309563"/>
                <a:gd name="connsiteY47" fmla="*/ 68263 h 338138"/>
                <a:gd name="connsiteX48" fmla="*/ 179388 w 309563"/>
                <a:gd name="connsiteY48" fmla="*/ 93663 h 338138"/>
                <a:gd name="connsiteX49" fmla="*/ 163513 w 309563"/>
                <a:gd name="connsiteY49" fmla="*/ 68263 h 338138"/>
                <a:gd name="connsiteX50" fmla="*/ 221456 w 309563"/>
                <a:gd name="connsiteY50" fmla="*/ 20638 h 338138"/>
                <a:gd name="connsiteX51" fmla="*/ 309563 w 309563"/>
                <a:gd name="connsiteY51" fmla="*/ 89928 h 338138"/>
                <a:gd name="connsiteX52" fmla="*/ 221456 w 309563"/>
                <a:gd name="connsiteY52" fmla="*/ 160525 h 338138"/>
                <a:gd name="connsiteX53" fmla="*/ 216196 w 309563"/>
                <a:gd name="connsiteY53" fmla="*/ 160525 h 338138"/>
                <a:gd name="connsiteX54" fmla="*/ 159650 w 309563"/>
                <a:gd name="connsiteY54" fmla="*/ 176213 h 338138"/>
                <a:gd name="connsiteX55" fmla="*/ 153075 w 309563"/>
                <a:gd name="connsiteY55" fmla="*/ 174906 h 338138"/>
                <a:gd name="connsiteX56" fmla="*/ 150445 w 309563"/>
                <a:gd name="connsiteY56" fmla="*/ 172291 h 338138"/>
                <a:gd name="connsiteX57" fmla="*/ 151760 w 309563"/>
                <a:gd name="connsiteY57" fmla="*/ 168369 h 338138"/>
                <a:gd name="connsiteX58" fmla="*/ 167540 w 309563"/>
                <a:gd name="connsiteY58" fmla="*/ 146144 h 338138"/>
                <a:gd name="connsiteX59" fmla="*/ 133350 w 309563"/>
                <a:gd name="connsiteY59" fmla="*/ 89928 h 338138"/>
                <a:gd name="connsiteX60" fmla="*/ 221456 w 309563"/>
                <a:gd name="connsiteY60" fmla="*/ 20638 h 338138"/>
                <a:gd name="connsiteX61" fmla="*/ 66675 w 309563"/>
                <a:gd name="connsiteY61" fmla="*/ 19050 h 338138"/>
                <a:gd name="connsiteX62" fmla="*/ 66675 w 309563"/>
                <a:gd name="connsiteY62" fmla="*/ 30163 h 338138"/>
                <a:gd name="connsiteX63" fmla="*/ 127000 w 309563"/>
                <a:gd name="connsiteY63" fmla="*/ 30163 h 338138"/>
                <a:gd name="connsiteX64" fmla="*/ 127000 w 309563"/>
                <a:gd name="connsiteY64" fmla="*/ 19050 h 338138"/>
                <a:gd name="connsiteX65" fmla="*/ 26531 w 309563"/>
                <a:gd name="connsiteY65" fmla="*/ 0 h 338138"/>
                <a:gd name="connsiteX66" fmla="*/ 45102 w 309563"/>
                <a:gd name="connsiteY66" fmla="*/ 0 h 338138"/>
                <a:gd name="connsiteX67" fmla="*/ 50408 w 309563"/>
                <a:gd name="connsiteY67" fmla="*/ 5283 h 338138"/>
                <a:gd name="connsiteX68" fmla="*/ 184389 w 309563"/>
                <a:gd name="connsiteY68" fmla="*/ 5283 h 338138"/>
                <a:gd name="connsiteX69" fmla="*/ 193675 w 309563"/>
                <a:gd name="connsiteY69" fmla="*/ 13208 h 338138"/>
                <a:gd name="connsiteX70" fmla="*/ 148572 w 309563"/>
                <a:gd name="connsiteY70" fmla="*/ 33021 h 338138"/>
                <a:gd name="connsiteX71" fmla="*/ 135307 w 309563"/>
                <a:gd name="connsiteY71" fmla="*/ 44909 h 338138"/>
                <a:gd name="connsiteX72" fmla="*/ 30510 w 309563"/>
                <a:gd name="connsiteY72" fmla="*/ 44909 h 338138"/>
                <a:gd name="connsiteX73" fmla="*/ 30510 w 309563"/>
                <a:gd name="connsiteY73" fmla="*/ 283983 h 338138"/>
                <a:gd name="connsiteX74" fmla="*/ 163164 w 309563"/>
                <a:gd name="connsiteY74" fmla="*/ 283983 h 338138"/>
                <a:gd name="connsiteX75" fmla="*/ 163164 w 309563"/>
                <a:gd name="connsiteY75" fmla="*/ 187561 h 338138"/>
                <a:gd name="connsiteX76" fmla="*/ 193675 w 309563"/>
                <a:gd name="connsiteY76" fmla="*/ 180957 h 338138"/>
                <a:gd name="connsiteX77" fmla="*/ 193675 w 309563"/>
                <a:gd name="connsiteY77" fmla="*/ 328892 h 338138"/>
                <a:gd name="connsiteX78" fmla="*/ 184389 w 309563"/>
                <a:gd name="connsiteY78" fmla="*/ 338138 h 338138"/>
                <a:gd name="connsiteX79" fmla="*/ 9286 w 309563"/>
                <a:gd name="connsiteY79" fmla="*/ 338138 h 338138"/>
                <a:gd name="connsiteX80" fmla="*/ 0 w 309563"/>
                <a:gd name="connsiteY80" fmla="*/ 328892 h 338138"/>
                <a:gd name="connsiteX81" fmla="*/ 0 w 309563"/>
                <a:gd name="connsiteY81" fmla="*/ 14529 h 338138"/>
                <a:gd name="connsiteX82" fmla="*/ 9286 w 309563"/>
                <a:gd name="connsiteY82" fmla="*/ 5283 h 338138"/>
                <a:gd name="connsiteX83" fmla="*/ 21224 w 309563"/>
                <a:gd name="connsiteY83" fmla="*/ 5283 h 338138"/>
                <a:gd name="connsiteX84" fmla="*/ 26531 w 309563"/>
                <a:gd name="connsiteY8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09563" h="338138">
                  <a:moveTo>
                    <a:pt x="96838" y="300038"/>
                  </a:moveTo>
                  <a:cubicBezTo>
                    <a:pt x="90700" y="300038"/>
                    <a:pt x="85725" y="304658"/>
                    <a:pt x="85725" y="310357"/>
                  </a:cubicBezTo>
                  <a:cubicBezTo>
                    <a:pt x="85725" y="316056"/>
                    <a:pt x="90700" y="320676"/>
                    <a:pt x="96838" y="320676"/>
                  </a:cubicBezTo>
                  <a:cubicBezTo>
                    <a:pt x="102976" y="320676"/>
                    <a:pt x="107951" y="316056"/>
                    <a:pt x="107951" y="310357"/>
                  </a:cubicBezTo>
                  <a:cubicBezTo>
                    <a:pt x="107951" y="304658"/>
                    <a:pt x="102976" y="300038"/>
                    <a:pt x="96838" y="300038"/>
                  </a:cubicBezTo>
                  <a:close/>
                  <a:moveTo>
                    <a:pt x="206375" y="68263"/>
                  </a:moveTo>
                  <a:lnTo>
                    <a:pt x="206375" y="112713"/>
                  </a:lnTo>
                  <a:lnTo>
                    <a:pt x="214312" y="112713"/>
                  </a:lnTo>
                  <a:lnTo>
                    <a:pt x="214312" y="85726"/>
                  </a:lnTo>
                  <a:lnTo>
                    <a:pt x="225425" y="107951"/>
                  </a:lnTo>
                  <a:lnTo>
                    <a:pt x="230188" y="107951"/>
                  </a:lnTo>
                  <a:lnTo>
                    <a:pt x="241300" y="85726"/>
                  </a:lnTo>
                  <a:lnTo>
                    <a:pt x="241300" y="112713"/>
                  </a:lnTo>
                  <a:lnTo>
                    <a:pt x="249238" y="112713"/>
                  </a:lnTo>
                  <a:lnTo>
                    <a:pt x="249238" y="103562"/>
                  </a:lnTo>
                  <a:cubicBezTo>
                    <a:pt x="249238" y="103562"/>
                    <a:pt x="249238" y="103562"/>
                    <a:pt x="251925" y="106176"/>
                  </a:cubicBezTo>
                  <a:cubicBezTo>
                    <a:pt x="255955" y="110099"/>
                    <a:pt x="261328" y="112713"/>
                    <a:pt x="266701" y="112713"/>
                  </a:cubicBezTo>
                  <a:cubicBezTo>
                    <a:pt x="277447" y="112713"/>
                    <a:pt x="284163" y="107484"/>
                    <a:pt x="284163" y="99640"/>
                  </a:cubicBezTo>
                  <a:cubicBezTo>
                    <a:pt x="284163" y="90488"/>
                    <a:pt x="276104" y="87874"/>
                    <a:pt x="269387" y="85259"/>
                  </a:cubicBezTo>
                  <a:cubicBezTo>
                    <a:pt x="262671" y="83951"/>
                    <a:pt x="261328" y="82644"/>
                    <a:pt x="261328" y="80029"/>
                  </a:cubicBezTo>
                  <a:cubicBezTo>
                    <a:pt x="261328" y="77415"/>
                    <a:pt x="265357" y="76107"/>
                    <a:pt x="268044" y="76107"/>
                  </a:cubicBezTo>
                  <a:cubicBezTo>
                    <a:pt x="270731" y="76107"/>
                    <a:pt x="274760" y="76107"/>
                    <a:pt x="276104" y="77415"/>
                  </a:cubicBezTo>
                  <a:cubicBezTo>
                    <a:pt x="276104" y="77415"/>
                    <a:pt x="276104" y="77415"/>
                    <a:pt x="278790" y="80029"/>
                  </a:cubicBezTo>
                  <a:cubicBezTo>
                    <a:pt x="278790" y="80029"/>
                    <a:pt x="278790" y="80029"/>
                    <a:pt x="284163" y="73493"/>
                  </a:cubicBezTo>
                  <a:cubicBezTo>
                    <a:pt x="284163" y="73493"/>
                    <a:pt x="284163" y="73493"/>
                    <a:pt x="280133" y="70878"/>
                  </a:cubicBezTo>
                  <a:cubicBezTo>
                    <a:pt x="277447" y="69571"/>
                    <a:pt x="273417" y="68263"/>
                    <a:pt x="268044" y="68263"/>
                  </a:cubicBezTo>
                  <a:cubicBezTo>
                    <a:pt x="258641" y="68263"/>
                    <a:pt x="251925" y="72185"/>
                    <a:pt x="251925" y="80029"/>
                  </a:cubicBezTo>
                  <a:cubicBezTo>
                    <a:pt x="251925" y="89181"/>
                    <a:pt x="261328" y="91796"/>
                    <a:pt x="266701" y="93103"/>
                  </a:cubicBezTo>
                  <a:cubicBezTo>
                    <a:pt x="273417" y="95718"/>
                    <a:pt x="276104" y="97025"/>
                    <a:pt x="276104" y="99640"/>
                  </a:cubicBezTo>
                  <a:cubicBezTo>
                    <a:pt x="276104" y="103562"/>
                    <a:pt x="270731" y="103562"/>
                    <a:pt x="266701" y="103562"/>
                  </a:cubicBezTo>
                  <a:cubicBezTo>
                    <a:pt x="264014" y="103562"/>
                    <a:pt x="259984" y="102254"/>
                    <a:pt x="257298" y="100947"/>
                  </a:cubicBezTo>
                  <a:cubicBezTo>
                    <a:pt x="257298" y="100947"/>
                    <a:pt x="257298" y="100947"/>
                    <a:pt x="254611" y="97025"/>
                  </a:cubicBezTo>
                  <a:cubicBezTo>
                    <a:pt x="254611" y="97025"/>
                    <a:pt x="254611" y="97025"/>
                    <a:pt x="249238" y="103562"/>
                  </a:cubicBezTo>
                  <a:lnTo>
                    <a:pt x="249238" y="68263"/>
                  </a:lnTo>
                  <a:lnTo>
                    <a:pt x="241300" y="68263"/>
                  </a:lnTo>
                  <a:lnTo>
                    <a:pt x="227012" y="93663"/>
                  </a:lnTo>
                  <a:lnTo>
                    <a:pt x="214312" y="68263"/>
                  </a:lnTo>
                  <a:close/>
                  <a:moveTo>
                    <a:pt x="157163" y="68263"/>
                  </a:moveTo>
                  <a:lnTo>
                    <a:pt x="157163" y="112713"/>
                  </a:lnTo>
                  <a:lnTo>
                    <a:pt x="165100" y="112713"/>
                  </a:lnTo>
                  <a:lnTo>
                    <a:pt x="165100" y="85726"/>
                  </a:lnTo>
                  <a:lnTo>
                    <a:pt x="176213" y="107951"/>
                  </a:lnTo>
                  <a:lnTo>
                    <a:pt x="180976" y="107951"/>
                  </a:lnTo>
                  <a:lnTo>
                    <a:pt x="192088" y="85726"/>
                  </a:lnTo>
                  <a:lnTo>
                    <a:pt x="192088" y="112713"/>
                  </a:lnTo>
                  <a:lnTo>
                    <a:pt x="200026" y="112713"/>
                  </a:lnTo>
                  <a:lnTo>
                    <a:pt x="200026" y="68263"/>
                  </a:lnTo>
                  <a:lnTo>
                    <a:pt x="192088" y="68263"/>
                  </a:lnTo>
                  <a:lnTo>
                    <a:pt x="179388" y="93663"/>
                  </a:lnTo>
                  <a:lnTo>
                    <a:pt x="163513" y="68263"/>
                  </a:lnTo>
                  <a:close/>
                  <a:moveTo>
                    <a:pt x="221456" y="20638"/>
                  </a:moveTo>
                  <a:cubicBezTo>
                    <a:pt x="270113" y="20638"/>
                    <a:pt x="309563" y="52014"/>
                    <a:pt x="309563" y="89928"/>
                  </a:cubicBezTo>
                  <a:cubicBezTo>
                    <a:pt x="309563" y="129149"/>
                    <a:pt x="270113" y="160525"/>
                    <a:pt x="221456" y="160525"/>
                  </a:cubicBezTo>
                  <a:cubicBezTo>
                    <a:pt x="218826" y="160525"/>
                    <a:pt x="217511" y="160525"/>
                    <a:pt x="216196" y="160525"/>
                  </a:cubicBezTo>
                  <a:cubicBezTo>
                    <a:pt x="189896" y="173599"/>
                    <a:pt x="170170" y="176213"/>
                    <a:pt x="159650" y="176213"/>
                  </a:cubicBezTo>
                  <a:cubicBezTo>
                    <a:pt x="155705" y="176213"/>
                    <a:pt x="154390" y="174906"/>
                    <a:pt x="153075" y="174906"/>
                  </a:cubicBezTo>
                  <a:cubicBezTo>
                    <a:pt x="151760" y="174906"/>
                    <a:pt x="150445" y="173599"/>
                    <a:pt x="150445" y="172291"/>
                  </a:cubicBezTo>
                  <a:cubicBezTo>
                    <a:pt x="149130" y="170984"/>
                    <a:pt x="150445" y="169676"/>
                    <a:pt x="151760" y="168369"/>
                  </a:cubicBezTo>
                  <a:cubicBezTo>
                    <a:pt x="163595" y="157910"/>
                    <a:pt x="166225" y="150066"/>
                    <a:pt x="167540" y="146144"/>
                  </a:cubicBezTo>
                  <a:cubicBezTo>
                    <a:pt x="145185" y="133071"/>
                    <a:pt x="133350" y="112153"/>
                    <a:pt x="133350" y="89928"/>
                  </a:cubicBezTo>
                  <a:cubicBezTo>
                    <a:pt x="133350" y="52014"/>
                    <a:pt x="172800" y="20638"/>
                    <a:pt x="221456" y="20638"/>
                  </a:cubicBezTo>
                  <a:close/>
                  <a:moveTo>
                    <a:pt x="66675" y="19050"/>
                  </a:moveTo>
                  <a:lnTo>
                    <a:pt x="66675" y="30163"/>
                  </a:lnTo>
                  <a:lnTo>
                    <a:pt x="127000" y="30163"/>
                  </a:lnTo>
                  <a:lnTo>
                    <a:pt x="127000" y="19050"/>
                  </a:lnTo>
                  <a:close/>
                  <a:moveTo>
                    <a:pt x="26531" y="0"/>
                  </a:moveTo>
                  <a:cubicBezTo>
                    <a:pt x="26531" y="0"/>
                    <a:pt x="26531" y="0"/>
                    <a:pt x="45102" y="0"/>
                  </a:cubicBezTo>
                  <a:cubicBezTo>
                    <a:pt x="47755" y="0"/>
                    <a:pt x="50408" y="2641"/>
                    <a:pt x="50408" y="5283"/>
                  </a:cubicBezTo>
                  <a:cubicBezTo>
                    <a:pt x="50408" y="5283"/>
                    <a:pt x="50408" y="5283"/>
                    <a:pt x="184389" y="5283"/>
                  </a:cubicBezTo>
                  <a:cubicBezTo>
                    <a:pt x="188369" y="5283"/>
                    <a:pt x="192348" y="9246"/>
                    <a:pt x="193675" y="13208"/>
                  </a:cubicBezTo>
                  <a:cubicBezTo>
                    <a:pt x="176430" y="17171"/>
                    <a:pt x="160511" y="23775"/>
                    <a:pt x="148572" y="33021"/>
                  </a:cubicBezTo>
                  <a:cubicBezTo>
                    <a:pt x="143266" y="36984"/>
                    <a:pt x="139287" y="40946"/>
                    <a:pt x="135307" y="44909"/>
                  </a:cubicBezTo>
                  <a:cubicBezTo>
                    <a:pt x="135307" y="44909"/>
                    <a:pt x="135307" y="44909"/>
                    <a:pt x="30510" y="44909"/>
                  </a:cubicBezTo>
                  <a:cubicBezTo>
                    <a:pt x="30510" y="44909"/>
                    <a:pt x="30510" y="44909"/>
                    <a:pt x="30510" y="283983"/>
                  </a:cubicBezTo>
                  <a:cubicBezTo>
                    <a:pt x="30510" y="283983"/>
                    <a:pt x="30510" y="283983"/>
                    <a:pt x="163164" y="283983"/>
                  </a:cubicBezTo>
                  <a:lnTo>
                    <a:pt x="163164" y="187561"/>
                  </a:lnTo>
                  <a:cubicBezTo>
                    <a:pt x="172450" y="187561"/>
                    <a:pt x="181736" y="184919"/>
                    <a:pt x="193675" y="180957"/>
                  </a:cubicBezTo>
                  <a:cubicBezTo>
                    <a:pt x="193675" y="180957"/>
                    <a:pt x="193675" y="180957"/>
                    <a:pt x="193675" y="328892"/>
                  </a:cubicBezTo>
                  <a:cubicBezTo>
                    <a:pt x="193675" y="334176"/>
                    <a:pt x="189695" y="338138"/>
                    <a:pt x="184389" y="338138"/>
                  </a:cubicBezTo>
                  <a:cubicBezTo>
                    <a:pt x="184389" y="338138"/>
                    <a:pt x="184389" y="338138"/>
                    <a:pt x="9286" y="338138"/>
                  </a:cubicBezTo>
                  <a:cubicBezTo>
                    <a:pt x="3979" y="338138"/>
                    <a:pt x="0" y="334176"/>
                    <a:pt x="0" y="328892"/>
                  </a:cubicBezTo>
                  <a:cubicBezTo>
                    <a:pt x="0" y="328892"/>
                    <a:pt x="0" y="328892"/>
                    <a:pt x="0" y="14529"/>
                  </a:cubicBezTo>
                  <a:cubicBezTo>
                    <a:pt x="0" y="9246"/>
                    <a:pt x="3979" y="5283"/>
                    <a:pt x="9286" y="5283"/>
                  </a:cubicBezTo>
                  <a:cubicBezTo>
                    <a:pt x="9286" y="5283"/>
                    <a:pt x="9286" y="5283"/>
                    <a:pt x="21224" y="5283"/>
                  </a:cubicBezTo>
                  <a:cubicBezTo>
                    <a:pt x="21224" y="2641"/>
                    <a:pt x="23877" y="0"/>
                    <a:pt x="26531" y="0"/>
                  </a:cubicBezTo>
                  <a:close/>
                </a:path>
              </a:pathLst>
            </a:custGeom>
            <a:solidFill>
              <a:schemeClr val="bg1"/>
            </a:solidFill>
            <a:ln>
              <a:noFill/>
            </a:ln>
          </p:spPr>
          <p:txBody>
            <a:bodyPr anchor="ctr"/>
            <a:lstStyle/>
            <a:p>
              <a:pPr algn="ctr"/>
              <a:endParaRPr/>
            </a:p>
          </p:txBody>
        </p:sp>
        <p:sp>
          <p:nvSpPr>
            <p:cNvPr id="16" name="iṡliḓe">
              <a:extLst>
                <a:ext uri="{FF2B5EF4-FFF2-40B4-BE49-F238E27FC236}">
                  <a16:creationId xmlns:a16="http://schemas.microsoft.com/office/drawing/2014/main" id="{7351E417-AC48-4765-84F3-FA35338099FD}"/>
                </a:ext>
              </a:extLst>
            </p:cNvPr>
            <p:cNvSpPr/>
            <p:nvPr/>
          </p:nvSpPr>
          <p:spPr bwMode="auto">
            <a:xfrm>
              <a:off x="4824594" y="2909192"/>
              <a:ext cx="719919" cy="8967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p:spPr>
          <p:txBody>
            <a:bodyPr anchor="ctr"/>
            <a:lstStyle/>
            <a:p>
              <a:pPr algn="ctr"/>
              <a:endParaRPr/>
            </a:p>
          </p:txBody>
        </p:sp>
      </p:grpSp>
      <p:sp>
        <p:nvSpPr>
          <p:cNvPr id="17" name="文本框 16">
            <a:extLst>
              <a:ext uri="{FF2B5EF4-FFF2-40B4-BE49-F238E27FC236}">
                <a16:creationId xmlns:a16="http://schemas.microsoft.com/office/drawing/2014/main" id="{C3BFBD7F-7037-4D54-A4D6-17ADF6201527}"/>
              </a:ext>
            </a:extLst>
          </p:cNvPr>
          <p:cNvSpPr txBox="1"/>
          <p:nvPr/>
        </p:nvSpPr>
        <p:spPr>
          <a:xfrm>
            <a:off x="713973" y="1509580"/>
            <a:ext cx="9524731" cy="961289"/>
          </a:xfrm>
          <a:prstGeom prst="rect">
            <a:avLst/>
          </a:prstGeom>
          <a:noFill/>
        </p:spPr>
        <p:txBody>
          <a:bodyPr wrap="square" rtlCol="0">
            <a:spAutoFit/>
          </a:bodyPr>
          <a:lstStyle/>
          <a:p>
            <a:pPr algn="just">
              <a:lnSpc>
                <a:spcPct val="150000"/>
              </a:lnSpc>
            </a:pPr>
            <a:r>
              <a:rPr lang="zh-CN" altLang="en-US" sz="2000" kern="100" dirty="0">
                <a:solidFill>
                  <a:schemeClr val="tx1">
                    <a:lumMod val="95000"/>
                    <a:lumOff val="5000"/>
                  </a:schemeClr>
                </a:solidFill>
                <a:latin typeface="微软雅黑" panose="020B0503020204020204" pitchFamily="34" charset="-122"/>
                <a:ea typeface="微软雅黑" panose="020B0503020204020204" pitchFamily="34" charset="-122"/>
              </a:rPr>
              <a:t>用户测试的主要目的是通过用户的反馈来确保软件尽可能符合真实用户的需求，并提供积极的用户体验，优化软件人性化设计，有利于提高未来的用户满意度。</a:t>
            </a:r>
            <a:endParaRPr lang="zh-CN" altLang="en-US" sz="2000" kern="1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19" name="文本框 18">
            <a:extLst>
              <a:ext uri="{FF2B5EF4-FFF2-40B4-BE49-F238E27FC236}">
                <a16:creationId xmlns:a16="http://schemas.microsoft.com/office/drawing/2014/main" id="{AB101302-8AB4-4C7D-B5F0-F304C06A8934}"/>
              </a:ext>
            </a:extLst>
          </p:cNvPr>
          <p:cNvSpPr txBox="1"/>
          <p:nvPr/>
        </p:nvSpPr>
        <p:spPr>
          <a:xfrm>
            <a:off x="159208" y="4387132"/>
            <a:ext cx="3317029" cy="961289"/>
          </a:xfrm>
          <a:prstGeom prst="rect">
            <a:avLst/>
          </a:prstGeom>
          <a:noFill/>
        </p:spPr>
        <p:txBody>
          <a:bodyPr wrap="square" rtlCol="0">
            <a:spAutoFit/>
          </a:bodyPr>
          <a:lstStyle/>
          <a:p>
            <a:pPr algn="r">
              <a:lnSpc>
                <a:spcPct val="150000"/>
              </a:lnSpc>
            </a:pPr>
            <a:r>
              <a:rPr lang="zh-CN" altLang="en-US" sz="2000" kern="100" dirty="0">
                <a:solidFill>
                  <a:schemeClr val="tx1">
                    <a:lumMod val="95000"/>
                    <a:lumOff val="5000"/>
                  </a:schemeClr>
                </a:solidFill>
                <a:latin typeface="微软雅黑" panose="020B0503020204020204" pitchFamily="34" charset="-122"/>
                <a:ea typeface="微软雅黑" panose="020B0503020204020204" pitchFamily="34" charset="-122"/>
              </a:rPr>
              <a:t>找出系统中的错误</a:t>
            </a:r>
            <a:endParaRPr lang="en-US" altLang="zh-CN" sz="2000" kern="100" dirty="0">
              <a:solidFill>
                <a:schemeClr val="tx1">
                  <a:lumMod val="95000"/>
                  <a:lumOff val="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2000" kern="100" dirty="0">
                <a:solidFill>
                  <a:schemeClr val="tx1">
                    <a:lumMod val="95000"/>
                    <a:lumOff val="5000"/>
                  </a:schemeClr>
                </a:solidFill>
                <a:latin typeface="微软雅黑" panose="020B0503020204020204" pitchFamily="34" charset="-122"/>
                <a:ea typeface="微软雅黑" panose="020B0503020204020204" pitchFamily="34" charset="-122"/>
              </a:rPr>
              <a:t>确保功能运行的正确性</a:t>
            </a:r>
            <a:endParaRPr lang="zh-CN" altLang="en-US" sz="2000" kern="1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E509A228-016E-483F-A3B1-A7D12DE21482}"/>
              </a:ext>
            </a:extLst>
          </p:cNvPr>
          <p:cNvSpPr/>
          <p:nvPr/>
        </p:nvSpPr>
        <p:spPr>
          <a:xfrm>
            <a:off x="1384663" y="3482262"/>
            <a:ext cx="1913808" cy="584775"/>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找出错误</a:t>
            </a:r>
          </a:p>
        </p:txBody>
      </p:sp>
      <p:sp>
        <p:nvSpPr>
          <p:cNvPr id="21" name="文本框 20">
            <a:extLst>
              <a:ext uri="{FF2B5EF4-FFF2-40B4-BE49-F238E27FC236}">
                <a16:creationId xmlns:a16="http://schemas.microsoft.com/office/drawing/2014/main" id="{56EADEBC-5171-4827-8AB0-1BAC2CFDE3EE}"/>
              </a:ext>
            </a:extLst>
          </p:cNvPr>
          <p:cNvSpPr txBox="1"/>
          <p:nvPr/>
        </p:nvSpPr>
        <p:spPr>
          <a:xfrm>
            <a:off x="7493061" y="4244971"/>
            <a:ext cx="4028747" cy="1422954"/>
          </a:xfrm>
          <a:prstGeom prst="rect">
            <a:avLst/>
          </a:prstGeom>
          <a:noFill/>
        </p:spPr>
        <p:txBody>
          <a:bodyPr wrap="square" rtlCol="0">
            <a:spAutoFit/>
          </a:bodyPr>
          <a:lstStyle/>
          <a:p>
            <a:pPr>
              <a:lnSpc>
                <a:spcPct val="150000"/>
              </a:lnSpc>
            </a:pPr>
            <a:r>
              <a:rPr lang="zh-CN" altLang="en-US" sz="2000" kern="100" dirty="0">
                <a:solidFill>
                  <a:schemeClr val="tx1">
                    <a:lumMod val="95000"/>
                    <a:lumOff val="5000"/>
                  </a:schemeClr>
                </a:solidFill>
                <a:latin typeface="微软雅黑" panose="020B0503020204020204" pitchFamily="34" charset="-122"/>
                <a:ea typeface="微软雅黑" panose="020B0503020204020204" pitchFamily="34" charset="-122"/>
              </a:rPr>
              <a:t>确保系统功能尽可能满足业务需要</a:t>
            </a:r>
            <a:endParaRPr lang="en-US" altLang="zh-CN" sz="2000" kern="1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验证系统功能是否能够处理某些实际应用中的特殊情境</a:t>
            </a:r>
          </a:p>
        </p:txBody>
      </p:sp>
      <p:sp>
        <p:nvSpPr>
          <p:cNvPr id="22" name="矩形 21">
            <a:extLst>
              <a:ext uri="{FF2B5EF4-FFF2-40B4-BE49-F238E27FC236}">
                <a16:creationId xmlns:a16="http://schemas.microsoft.com/office/drawing/2014/main" id="{23300349-8D01-4119-BA22-768761D06D60}"/>
              </a:ext>
            </a:extLst>
          </p:cNvPr>
          <p:cNvSpPr/>
          <p:nvPr/>
        </p:nvSpPr>
        <p:spPr>
          <a:xfrm>
            <a:off x="7493061" y="3450974"/>
            <a:ext cx="2339102" cy="584775"/>
          </a:xfrm>
          <a:prstGeom prst="rect">
            <a:avLst/>
          </a:prstGeom>
        </p:spPr>
        <p:txBody>
          <a:bodyPr wrap="square">
            <a:spAutoFit/>
          </a:bodyPr>
          <a:lstStyle/>
          <a:p>
            <a:pPr marL="0" marR="0" lvl="0" indent="0" defTabSz="914400" rtl="0" eaLnBrk="1" fontAlgn="auto" latinLnBrk="0" hangingPunct="1">
              <a:lnSpc>
                <a:spcPct val="100000"/>
              </a:lnSpc>
              <a:spcBef>
                <a:spcPct val="2000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验证功能</a:t>
            </a:r>
          </a:p>
        </p:txBody>
      </p:sp>
      <p:sp>
        <p:nvSpPr>
          <p:cNvPr id="23" name="矩形 22">
            <a:extLst>
              <a:ext uri="{FF2B5EF4-FFF2-40B4-BE49-F238E27FC236}">
                <a16:creationId xmlns:a16="http://schemas.microsoft.com/office/drawing/2014/main" id="{B6C6DA43-A364-4845-A897-2606EA40FA74}"/>
              </a:ext>
            </a:extLst>
          </p:cNvPr>
          <p:cNvSpPr/>
          <p:nvPr/>
        </p:nvSpPr>
        <p:spPr>
          <a:xfrm>
            <a:off x="1152000" y="288000"/>
            <a:ext cx="1107996"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目标</a:t>
            </a:r>
          </a:p>
        </p:txBody>
      </p:sp>
      <p:sp>
        <p:nvSpPr>
          <p:cNvPr id="2" name="灯片编号占位符 4">
            <a:extLst>
              <a:ext uri="{FF2B5EF4-FFF2-40B4-BE49-F238E27FC236}">
                <a16:creationId xmlns:a16="http://schemas.microsoft.com/office/drawing/2014/main" id="{02CE4FA3-B420-E7A1-AEE8-0D7342C6ED3F}"/>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5</a:t>
            </a:fld>
            <a:endParaRPr lang="zh-CN" altLang="en-US" dirty="0"/>
          </a:p>
        </p:txBody>
      </p:sp>
    </p:spTree>
    <p:extLst>
      <p:ext uri="{BB962C8B-B14F-4D97-AF65-F5344CB8AC3E}">
        <p14:creationId xmlns:p14="http://schemas.microsoft.com/office/powerpoint/2010/main" val="197649569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794473" y="1306726"/>
            <a:ext cx="8175445" cy="3529890"/>
          </a:xfrm>
          <a:prstGeom prst="rect">
            <a:avLst/>
          </a:prstGeom>
        </p:spPr>
      </p:pic>
      <p:sp>
        <p:nvSpPr>
          <p:cNvPr id="34" name="平行四边形 33">
            <a:extLst>
              <a:ext uri="{FF2B5EF4-FFF2-40B4-BE49-F238E27FC236}">
                <a16:creationId xmlns:a16="http://schemas.microsoft.com/office/drawing/2014/main" id="{86B2D4A7-EE6A-BF42-B6C7-8FA38A66A2CE}"/>
              </a:ext>
            </a:extLst>
          </p:cNvPr>
          <p:cNvSpPr/>
          <p:nvPr/>
        </p:nvSpPr>
        <p:spPr>
          <a:xfrm>
            <a:off x="9080195" y="764562"/>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a:extLst>
              <a:ext uri="{FF2B5EF4-FFF2-40B4-BE49-F238E27FC236}">
                <a16:creationId xmlns:a16="http://schemas.microsoft.com/office/drawing/2014/main" id="{D823E484-0B40-2142-B031-E0D3C2E285D0}"/>
              </a:ext>
            </a:extLst>
          </p:cNvPr>
          <p:cNvSpPr/>
          <p:nvPr/>
        </p:nvSpPr>
        <p:spPr>
          <a:xfrm>
            <a:off x="-4123769" y="1078682"/>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a:extLst>
              <a:ext uri="{FF2B5EF4-FFF2-40B4-BE49-F238E27FC236}">
                <a16:creationId xmlns:a16="http://schemas.microsoft.com/office/drawing/2014/main" id="{A8E4160F-A117-3742-A80D-C35D1C84BE1D}"/>
              </a:ext>
            </a:extLst>
          </p:cNvPr>
          <p:cNvSpPr/>
          <p:nvPr/>
        </p:nvSpPr>
        <p:spPr>
          <a:xfrm>
            <a:off x="2040274" y="1082471"/>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a:extLst>
              <a:ext uri="{FF2B5EF4-FFF2-40B4-BE49-F238E27FC236}">
                <a16:creationId xmlns:a16="http://schemas.microsoft.com/office/drawing/2014/main" id="{62928718-7D9F-894D-B6B3-73F71A130AE1}"/>
              </a:ext>
            </a:extLst>
          </p:cNvPr>
          <p:cNvSpPr/>
          <p:nvPr/>
        </p:nvSpPr>
        <p:spPr>
          <a:xfrm rot="10800000">
            <a:off x="3024301" y="136283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a:extLst>
              <a:ext uri="{FF2B5EF4-FFF2-40B4-BE49-F238E27FC236}">
                <a16:creationId xmlns:a16="http://schemas.microsoft.com/office/drawing/2014/main" id="{37242BB2-26E7-CA49-BE1E-84F60E12B8B6}"/>
              </a:ext>
            </a:extLst>
          </p:cNvPr>
          <p:cNvCxnSpPr>
            <a:cxnSpLocks/>
          </p:cNvCxnSpPr>
          <p:nvPr/>
        </p:nvCxnSpPr>
        <p:spPr>
          <a:xfrm flipH="1">
            <a:off x="11340559" y="4892755"/>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C9150DC7-FB14-DD4A-B235-3C48BD9D61EF}"/>
              </a:ext>
            </a:extLst>
          </p:cNvPr>
          <p:cNvCxnSpPr>
            <a:cxnSpLocks/>
          </p:cNvCxnSpPr>
          <p:nvPr/>
        </p:nvCxnSpPr>
        <p:spPr>
          <a:xfrm flipH="1">
            <a:off x="5716831" y="91834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2F21B032-8745-2449-B83A-53B057574FFF}"/>
              </a:ext>
            </a:extLst>
          </p:cNvPr>
          <p:cNvCxnSpPr>
            <a:cxnSpLocks/>
          </p:cNvCxnSpPr>
          <p:nvPr/>
        </p:nvCxnSpPr>
        <p:spPr>
          <a:xfrm flipH="1">
            <a:off x="-192024" y="5023376"/>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a:extLst>
              <a:ext uri="{FF2B5EF4-FFF2-40B4-BE49-F238E27FC236}">
                <a16:creationId xmlns:a16="http://schemas.microsoft.com/office/drawing/2014/main" id="{DCF785ED-1755-D64A-A51D-E9D064A726E6}"/>
              </a:ext>
            </a:extLst>
          </p:cNvPr>
          <p:cNvSpPr/>
          <p:nvPr/>
        </p:nvSpPr>
        <p:spPr>
          <a:xfrm>
            <a:off x="-5601314" y="188335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2" name="矩形 21">
            <a:extLst>
              <a:ext uri="{FF2B5EF4-FFF2-40B4-BE49-F238E27FC236}">
                <a16:creationId xmlns:a16="http://schemas.microsoft.com/office/drawing/2014/main" id="{532A4011-5BEA-4638-977C-E3BC4816A160}"/>
              </a:ext>
            </a:extLst>
          </p:cNvPr>
          <p:cNvSpPr/>
          <p:nvPr/>
        </p:nvSpPr>
        <p:spPr>
          <a:xfrm>
            <a:off x="6187049" y="1895500"/>
            <a:ext cx="5284829" cy="1680460"/>
          </a:xfrm>
          <a:prstGeom prst="rect">
            <a:avLst/>
          </a:prstGeom>
          <a:noFill/>
        </p:spPr>
        <p:txBody>
          <a:bodyPr wrap="square">
            <a:spAutoFit/>
          </a:bodyPr>
          <a:lstStyle/>
          <a:p>
            <a:pPr lvl="0" algn="dist">
              <a:lnSpc>
                <a:spcPct val="130000"/>
              </a:lnSpc>
              <a:defRPr/>
            </a:pPr>
            <a:r>
              <a:rPr kumimoji="1" lang="zh-CN" altLang="en-US" sz="88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谢谢大家</a:t>
            </a:r>
            <a:endParaRPr kumimoji="1" lang="zh-CN" altLang="en-US" sz="6600" b="1" dirty="0">
              <a:solidFill>
                <a:schemeClr val="tx1">
                  <a:lumMod val="95000"/>
                  <a:lumOff val="5000"/>
                </a:schemeClr>
              </a:solidFill>
              <a:latin typeface="Times New Roman" pitchFamily="18" charset="0"/>
              <a:ea typeface="微软雅黑" panose="020B0503020204020204" pitchFamily="34" charset="-122"/>
              <a:cs typeface="Times New Roman" pitchFamily="18" charset="0"/>
              <a:sym typeface="+mn-ea"/>
            </a:endParaRPr>
          </a:p>
        </p:txBody>
      </p:sp>
      <p:sp>
        <p:nvSpPr>
          <p:cNvPr id="17" name="文本框 16">
            <a:extLst>
              <a:ext uri="{FF2B5EF4-FFF2-40B4-BE49-F238E27FC236}">
                <a16:creationId xmlns:a16="http://schemas.microsoft.com/office/drawing/2014/main" id="{F4E1F025-7C47-4138-8A44-0C4290BD4475}"/>
              </a:ext>
            </a:extLst>
          </p:cNvPr>
          <p:cNvSpPr txBox="1"/>
          <p:nvPr/>
        </p:nvSpPr>
        <p:spPr>
          <a:xfrm>
            <a:off x="4379976" y="4523423"/>
            <a:ext cx="351104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0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2023</a:t>
            </a:r>
            <a:r>
              <a:rPr kumimoji="1" lang="zh-CN" altLang="en-US" sz="20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年</a:t>
            </a:r>
            <a:r>
              <a:rPr kumimoji="1" lang="en-US" altLang="zh-CN" sz="20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10</a:t>
            </a:r>
            <a:r>
              <a:rPr kumimoji="1" lang="zh-CN" altLang="en-US" sz="20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月</a:t>
            </a:r>
            <a:r>
              <a:rPr kumimoji="1" lang="en-US" altLang="zh-CN" sz="20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20</a:t>
            </a:r>
            <a:r>
              <a:rPr kumimoji="1" lang="zh-CN" altLang="en-US" sz="200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日</a:t>
            </a:r>
            <a:endParaRPr kumimoji="1" lang="en-US" altLang="zh-CN" sz="20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9526863D-C2EE-42E0-8EFB-FD10C5343F58}"/>
              </a:ext>
            </a:extLst>
          </p:cNvPr>
          <p:cNvSpPr txBox="1"/>
          <p:nvPr/>
        </p:nvSpPr>
        <p:spPr>
          <a:xfrm>
            <a:off x="7946074" y="4523423"/>
            <a:ext cx="243025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20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软件质量保证第</a:t>
            </a:r>
            <a:r>
              <a:rPr kumimoji="1" lang="en-US" altLang="zh-CN" sz="20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7</a:t>
            </a:r>
            <a:r>
              <a:rPr kumimoji="1" lang="zh-CN" altLang="en-US" sz="20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组</a:t>
            </a:r>
            <a:endParaRPr kumimoji="1" lang="en-US" altLang="zh-CN" sz="2000"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 name="图片 25">
            <a:extLst>
              <a:ext uri="{FF2B5EF4-FFF2-40B4-BE49-F238E27FC236}">
                <a16:creationId xmlns:a16="http://schemas.microsoft.com/office/drawing/2014/main" id="{EFA42F5D-7B88-4193-AE99-6698853CB4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4650" y="1210053"/>
            <a:ext cx="2514152" cy="673296"/>
          </a:xfrm>
          <a:prstGeom prst="rect">
            <a:avLst/>
          </a:prstGeom>
        </p:spPr>
      </p:pic>
    </p:spTree>
    <p:extLst>
      <p:ext uri="{BB962C8B-B14F-4D97-AF65-F5344CB8AC3E}">
        <p14:creationId xmlns:p14="http://schemas.microsoft.com/office/powerpoint/2010/main" val="1950939064"/>
      </p:ext>
    </p:extLst>
  </p:cSld>
  <p:clrMapOvr>
    <a:masterClrMapping/>
  </p:clrMapOvr>
  <p:extLst>
    <p:ext uri="{E180D4A7-C9FB-4DFB-919C-405C955672EB}">
      <p14:showEvtLst xmlns:p14="http://schemas.microsoft.com/office/powerpoint/2010/main">
        <p14:playEvt time="0" objId="21"/>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矩形: 圆角 366"/>
          <p:cNvSpPr/>
          <p:nvPr/>
        </p:nvSpPr>
        <p:spPr>
          <a:xfrm>
            <a:off x="452130" y="1301573"/>
            <a:ext cx="2797014" cy="551375"/>
          </a:xfrm>
          <a:prstGeom prst="roundRect">
            <a:avLst/>
          </a:prstGeom>
          <a:solidFill>
            <a:srgbClr val="005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真实业务数据</a:t>
            </a:r>
          </a:p>
        </p:txBody>
      </p:sp>
      <p:sp>
        <p:nvSpPr>
          <p:cNvPr id="368" name="矩形: 圆角 367"/>
          <p:cNvSpPr/>
          <p:nvPr/>
        </p:nvSpPr>
        <p:spPr>
          <a:xfrm>
            <a:off x="6217423" y="1301573"/>
            <a:ext cx="2695786" cy="5513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000" b="1" dirty="0">
                <a:solidFill>
                  <a:prstClr val="white"/>
                </a:solidFill>
                <a:latin typeface="微软雅黑" panose="020B0503020204020204" pitchFamily="34" charset="-122"/>
                <a:ea typeface="微软雅黑" panose="020B0503020204020204" pitchFamily="34" charset="-122"/>
              </a:rPr>
              <a:t>便于观察用户行为</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9" name="矩形: 圆角 368"/>
          <p:cNvSpPr/>
          <p:nvPr/>
        </p:nvSpPr>
        <p:spPr>
          <a:xfrm>
            <a:off x="3310571" y="1301573"/>
            <a:ext cx="2783835" cy="551375"/>
          </a:xfrm>
          <a:prstGeom prst="roundRect">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实际运行环境</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a:extLst>
              <a:ext uri="{FF2B5EF4-FFF2-40B4-BE49-F238E27FC236}">
                <a16:creationId xmlns:a16="http://schemas.microsoft.com/office/drawing/2014/main" id="{D38DDFFB-B743-474E-ABA1-D4545438D417}"/>
              </a:ext>
            </a:extLst>
          </p:cNvPr>
          <p:cNvGrpSpPr/>
          <p:nvPr/>
        </p:nvGrpSpPr>
        <p:grpSpPr>
          <a:xfrm>
            <a:off x="3273104" y="1195243"/>
            <a:ext cx="5700783" cy="4283111"/>
            <a:chOff x="3273104" y="1310865"/>
            <a:chExt cx="5700783" cy="5178737"/>
          </a:xfrm>
        </p:grpSpPr>
        <p:cxnSp>
          <p:nvCxnSpPr>
            <p:cNvPr id="363" name="直接连接符 362"/>
            <p:cNvCxnSpPr/>
            <p:nvPr/>
          </p:nvCxnSpPr>
          <p:spPr>
            <a:xfrm>
              <a:off x="6156745" y="1332132"/>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3273104" y="1310865"/>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0" name="直接连接符 929"/>
            <p:cNvCxnSpPr/>
            <p:nvPr/>
          </p:nvCxnSpPr>
          <p:spPr>
            <a:xfrm>
              <a:off x="8973887" y="1332131"/>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931" name="矩形: 圆角 930"/>
          <p:cNvSpPr/>
          <p:nvPr/>
        </p:nvSpPr>
        <p:spPr>
          <a:xfrm>
            <a:off x="8999482" y="1301573"/>
            <a:ext cx="2695786" cy="551375"/>
          </a:xfrm>
          <a:prstGeom prst="roundRect">
            <a:avLst/>
          </a:prstGeom>
          <a:solidFill>
            <a:srgbClr val="0070C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2000" b="1" dirty="0">
                <a:solidFill>
                  <a:prstClr val="white"/>
                </a:solidFill>
                <a:latin typeface="微软雅黑" panose="020B0503020204020204" pitchFamily="34" charset="-122"/>
                <a:ea typeface="微软雅黑" panose="020B0503020204020204" pitchFamily="34" charset="-122"/>
              </a:rPr>
              <a:t>发现潜在问题</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63EDE2B9-D446-4E37-8176-4CB633C884CA}"/>
              </a:ext>
            </a:extLst>
          </p:cNvPr>
          <p:cNvSpPr/>
          <p:nvPr/>
        </p:nvSpPr>
        <p:spPr>
          <a:xfrm>
            <a:off x="554504" y="2077392"/>
            <a:ext cx="2592266" cy="2536400"/>
          </a:xfrm>
          <a:prstGeom prst="rect">
            <a:avLst/>
          </a:prstGeom>
        </p:spPr>
        <p:txBody>
          <a:bodyPr wrap="square">
            <a:spAutoFit/>
          </a:bodyPr>
          <a:lstStyle/>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测试人员来源于实际的软件受众，可以发现更多其他测试技术难以发现的问题，反馈意见也同样具备更高实际价值。</a:t>
            </a:r>
          </a:p>
        </p:txBody>
      </p:sp>
      <p:sp>
        <p:nvSpPr>
          <p:cNvPr id="16" name="矩形 15">
            <a:extLst>
              <a:ext uri="{FF2B5EF4-FFF2-40B4-BE49-F238E27FC236}">
                <a16:creationId xmlns:a16="http://schemas.microsoft.com/office/drawing/2014/main" id="{14B347E4-F903-407F-8438-4335914B2C1F}"/>
              </a:ext>
            </a:extLst>
          </p:cNvPr>
          <p:cNvSpPr/>
          <p:nvPr/>
        </p:nvSpPr>
        <p:spPr>
          <a:xfrm>
            <a:off x="3418792" y="2077391"/>
            <a:ext cx="2592266" cy="3000821"/>
          </a:xfrm>
          <a:prstGeom prst="rect">
            <a:avLst/>
          </a:prstGeom>
        </p:spPr>
        <p:txBody>
          <a:bodyPr wrap="square">
            <a:spAutoFit/>
          </a:bodyPr>
          <a:lstStyle/>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模拟真实的用户操作与使用环境，有助于了解软件系统是否在各个环境中都能达到比较好的效果，而不仅仅在受控环境中进行测试。</a:t>
            </a:r>
            <a:endParaRPr lang="en-US" altLang="zh-CN" kern="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44E28FBE-F787-4CB3-8421-4196A8D77055}"/>
              </a:ext>
            </a:extLst>
          </p:cNvPr>
          <p:cNvSpPr/>
          <p:nvPr/>
        </p:nvSpPr>
        <p:spPr>
          <a:xfrm>
            <a:off x="6269183" y="2077390"/>
            <a:ext cx="2592266" cy="3367397"/>
          </a:xfrm>
          <a:prstGeom prst="rect">
            <a:avLst/>
          </a:prstGeom>
        </p:spPr>
        <p:txBody>
          <a:bodyPr wrap="square">
            <a:spAutoFit/>
          </a:bodyPr>
          <a:lstStyle/>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用户测试包括用户自发的反馈以及主动观测的用户行为，例如按钮点击偏好，页面浏览习惯等，跟踪用户行为数据，有利于向提高用户满意度的方向改进。</a:t>
            </a:r>
          </a:p>
        </p:txBody>
      </p:sp>
      <p:sp>
        <p:nvSpPr>
          <p:cNvPr id="18" name="矩形 17">
            <a:extLst>
              <a:ext uri="{FF2B5EF4-FFF2-40B4-BE49-F238E27FC236}">
                <a16:creationId xmlns:a16="http://schemas.microsoft.com/office/drawing/2014/main" id="{97A385C1-70C5-405B-9394-13971570B041}"/>
              </a:ext>
            </a:extLst>
          </p:cNvPr>
          <p:cNvSpPr/>
          <p:nvPr/>
        </p:nvSpPr>
        <p:spPr>
          <a:xfrm>
            <a:off x="9137260" y="2077389"/>
            <a:ext cx="2592266" cy="3422796"/>
          </a:xfrm>
          <a:prstGeom prst="rect">
            <a:avLst/>
          </a:prstGeom>
        </p:spPr>
        <p:txBody>
          <a:bodyPr wrap="square">
            <a:spAutoFit/>
          </a:bodyPr>
          <a:lstStyle/>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用户测试有利于发现软件实际使用中的障碍与盲点，包括功能缺陷，引导繁复程度，界面设计与用户困惑点等方面的不足之处，揭示开发与先前测试中难以发现的问题。</a:t>
            </a:r>
            <a:endParaRPr lang="en-US" altLang="zh-CN" kern="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183F400E-FD24-42AA-82CE-B5F054A8B2B3}"/>
              </a:ext>
            </a:extLst>
          </p:cNvPr>
          <p:cNvSpPr/>
          <p:nvPr/>
        </p:nvSpPr>
        <p:spPr>
          <a:xfrm>
            <a:off x="1152000" y="288000"/>
            <a:ext cx="1107996"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特点</a:t>
            </a:r>
          </a:p>
        </p:txBody>
      </p:sp>
      <p:cxnSp>
        <p:nvCxnSpPr>
          <p:cNvPr id="19" name="koppt-连接线">
            <a:extLst>
              <a:ext uri="{FF2B5EF4-FFF2-40B4-BE49-F238E27FC236}">
                <a16:creationId xmlns:a16="http://schemas.microsoft.com/office/drawing/2014/main" id="{E69E530A-F296-4783-9707-545F0865FED3}"/>
              </a:ext>
            </a:extLst>
          </p:cNvPr>
          <p:cNvCxnSpPr/>
          <p:nvPr/>
        </p:nvCxnSpPr>
        <p:spPr>
          <a:xfrm>
            <a:off x="568206" y="5677493"/>
            <a:ext cx="10989612" cy="0"/>
          </a:xfrm>
          <a:prstGeom prst="line">
            <a:avLst/>
          </a:prstGeom>
          <a:ln w="28575">
            <a:solidFill>
              <a:srgbClr val="C0C0C0"/>
            </a:solidFill>
            <a:prstDash val="dash"/>
          </a:ln>
        </p:spPr>
        <p:style>
          <a:lnRef idx="1">
            <a:schemeClr val="accent1"/>
          </a:lnRef>
          <a:fillRef idx="0">
            <a:schemeClr val="accent1"/>
          </a:fillRef>
          <a:effectRef idx="0">
            <a:schemeClr val="accent1"/>
          </a:effectRef>
          <a:fontRef idx="minor">
            <a:schemeClr val="tx1"/>
          </a:fontRef>
        </p:style>
      </p:cxnSp>
      <p:sp>
        <p:nvSpPr>
          <p:cNvPr id="20" name="文本框 55">
            <a:extLst>
              <a:ext uri="{FF2B5EF4-FFF2-40B4-BE49-F238E27FC236}">
                <a16:creationId xmlns:a16="http://schemas.microsoft.com/office/drawing/2014/main" id="{C7127E16-5AD7-41FA-8912-92728E12610B}"/>
              </a:ext>
            </a:extLst>
          </p:cNvPr>
          <p:cNvSpPr txBox="1"/>
          <p:nvPr/>
        </p:nvSpPr>
        <p:spPr>
          <a:xfrm>
            <a:off x="568206" y="5722537"/>
            <a:ext cx="11315780" cy="738664"/>
          </a:xfrm>
          <a:prstGeom prst="rect">
            <a:avLst/>
          </a:prstGeom>
          <a:noFill/>
        </p:spPr>
        <p:txBody>
          <a:bodyPr wrap="square" rtlCol="0">
            <a:spAutoFit/>
          </a:bodyPr>
          <a:lstStyle/>
          <a:p>
            <a:pPr algn="just">
              <a:lnSpc>
                <a:spcPct val="150000"/>
              </a:lnSpc>
            </a:pPr>
            <a:r>
              <a:rPr lang="zh-CN" altLang="en-US" sz="2800" dirty="0"/>
              <a:t>特点主要关注测试的方法，过程和实施细节。</a:t>
            </a:r>
            <a:endParaRPr lang="zh-CN" altLang="en-US" b="1" kern="100" dirty="0">
              <a:solidFill>
                <a:srgbClr val="001729"/>
              </a:solidFill>
              <a:latin typeface="微软雅黑" panose="020B0503020204020204" pitchFamily="34" charset="-122"/>
              <a:ea typeface="微软雅黑" panose="020B0503020204020204" pitchFamily="34" charset="-122"/>
            </a:endParaRPr>
          </a:p>
        </p:txBody>
      </p:sp>
      <p:sp>
        <p:nvSpPr>
          <p:cNvPr id="2" name="灯片编号占位符 4">
            <a:extLst>
              <a:ext uri="{FF2B5EF4-FFF2-40B4-BE49-F238E27FC236}">
                <a16:creationId xmlns:a16="http://schemas.microsoft.com/office/drawing/2014/main" id="{29B32EFF-5359-2FD6-8764-D64470A38EE3}"/>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6</a:t>
            </a:fld>
            <a:endParaRPr lang="zh-CN" altLang="en-US"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B6C6DA43-A364-4845-A897-2606EA40FA74}"/>
              </a:ext>
            </a:extLst>
          </p:cNvPr>
          <p:cNvSpPr/>
          <p:nvPr/>
        </p:nvSpPr>
        <p:spPr>
          <a:xfrm>
            <a:off x="1152000" y="288000"/>
            <a:ext cx="1107996" cy="1311128"/>
          </a:xfrm>
          <a:prstGeom prst="rect">
            <a:avLst/>
          </a:prstGeom>
        </p:spPr>
        <p:txBody>
          <a:bodyPr wrap="none">
            <a:spAutoFit/>
          </a:bodyPr>
          <a:lstStyle/>
          <a:p>
            <a:pPr>
              <a:spcBef>
                <a:spcPct val="20000"/>
              </a:spcBef>
              <a:defRPr/>
            </a:pPr>
            <a:r>
              <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rPr>
              <a:t>步骤</a:t>
            </a: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Pentagon 131">
            <a:extLst>
              <a:ext uri="{FF2B5EF4-FFF2-40B4-BE49-F238E27FC236}">
                <a16:creationId xmlns:a16="http://schemas.microsoft.com/office/drawing/2014/main" id="{791BFBB8-316A-7B3C-4385-5AE55640DED3}"/>
              </a:ext>
            </a:extLst>
          </p:cNvPr>
          <p:cNvSpPr/>
          <p:nvPr/>
        </p:nvSpPr>
        <p:spPr>
          <a:xfrm>
            <a:off x="341377" y="1434957"/>
            <a:ext cx="2145261" cy="800442"/>
          </a:xfrm>
          <a:prstGeom prst="homePlate">
            <a:avLst>
              <a:gd name="adj" fmla="val 26127"/>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 name="koppt-文本框">
            <a:extLst>
              <a:ext uri="{FF2B5EF4-FFF2-40B4-BE49-F238E27FC236}">
                <a16:creationId xmlns:a16="http://schemas.microsoft.com/office/drawing/2014/main" id="{708BB5CD-A26D-ECCF-C31B-D895FEF488A3}"/>
              </a:ext>
            </a:extLst>
          </p:cNvPr>
          <p:cNvSpPr/>
          <p:nvPr/>
        </p:nvSpPr>
        <p:spPr>
          <a:xfrm>
            <a:off x="341378" y="1464332"/>
            <a:ext cx="2067268" cy="581057"/>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选择测试用户</a:t>
            </a:r>
            <a:endParaRPr kumimoji="0" lang="en-US" altLang="zh-CN"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koppt-文本框">
            <a:extLst>
              <a:ext uri="{FF2B5EF4-FFF2-40B4-BE49-F238E27FC236}">
                <a16:creationId xmlns:a16="http://schemas.microsoft.com/office/drawing/2014/main" id="{1E509EF7-8659-765A-E56D-89989DAE8A3E}"/>
              </a:ext>
            </a:extLst>
          </p:cNvPr>
          <p:cNvSpPr/>
          <p:nvPr/>
        </p:nvSpPr>
        <p:spPr>
          <a:xfrm>
            <a:off x="419370" y="2309049"/>
            <a:ext cx="2067268" cy="2807948"/>
          </a:xfrm>
          <a:prstGeom prst="rect">
            <a:avLst/>
          </a:prstGeom>
        </p:spPr>
        <p:txBody>
          <a:bodyPr wrap="square">
            <a:spAutoFit/>
          </a:bodyPr>
          <a:lstStyle/>
          <a:p>
            <a:pPr lvl="0">
              <a:lnSpc>
                <a:spcPct val="150000"/>
              </a:lnSpc>
              <a:spcBef>
                <a:spcPts val="1200"/>
              </a:spcBef>
            </a:pPr>
            <a:r>
              <a:rPr lang="zh-CN" altLang="en-US" sz="2000" kern="0" dirty="0">
                <a:latin typeface="微软雅黑" panose="020B0503020204020204" pitchFamily="34" charset="-122"/>
                <a:ea typeface="微软雅黑" panose="020B0503020204020204" pitchFamily="34" charset="-122"/>
              </a:rPr>
              <a:t>尽可能精确测试用户包含的类型，或对测试用户进行等价类划分，确保他们代表产品的受众。</a:t>
            </a:r>
          </a:p>
        </p:txBody>
      </p:sp>
      <p:sp>
        <p:nvSpPr>
          <p:cNvPr id="6" name="Pentagon 118">
            <a:extLst>
              <a:ext uri="{FF2B5EF4-FFF2-40B4-BE49-F238E27FC236}">
                <a16:creationId xmlns:a16="http://schemas.microsoft.com/office/drawing/2014/main" id="{FA0C18B8-EA78-E915-A3E5-76A29D436072}"/>
              </a:ext>
            </a:extLst>
          </p:cNvPr>
          <p:cNvSpPr/>
          <p:nvPr/>
        </p:nvSpPr>
        <p:spPr>
          <a:xfrm>
            <a:off x="2836199" y="1434956"/>
            <a:ext cx="2200264" cy="800443"/>
          </a:xfrm>
          <a:prstGeom prst="homePlate">
            <a:avLst>
              <a:gd name="adj" fmla="val 26127"/>
            </a:avLst>
          </a:prstGeom>
          <a:solidFill>
            <a:srgbClr val="039A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 name="koppt-文本框">
            <a:extLst>
              <a:ext uri="{FF2B5EF4-FFF2-40B4-BE49-F238E27FC236}">
                <a16:creationId xmlns:a16="http://schemas.microsoft.com/office/drawing/2014/main" id="{D2ECB1D6-4344-0992-D6D2-83B631448552}"/>
              </a:ext>
            </a:extLst>
          </p:cNvPr>
          <p:cNvSpPr/>
          <p:nvPr/>
        </p:nvSpPr>
        <p:spPr>
          <a:xfrm>
            <a:off x="2804545" y="1464332"/>
            <a:ext cx="2075373" cy="581057"/>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sz="2400" b="1" kern="0" dirty="0">
                <a:solidFill>
                  <a:srgbClr val="FFFFFF"/>
                </a:solidFill>
                <a:latin typeface="微软雅黑" panose="020B0503020204020204" pitchFamily="34" charset="-122"/>
                <a:ea typeface="微软雅黑" panose="020B0503020204020204" pitchFamily="34" charset="-122"/>
              </a:rPr>
              <a:t>确定测试计划</a:t>
            </a:r>
            <a:endParaRPr kumimoji="0" lang="en-US" altLang="zh-CN"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 name="koppt-文本框">
            <a:extLst>
              <a:ext uri="{FF2B5EF4-FFF2-40B4-BE49-F238E27FC236}">
                <a16:creationId xmlns:a16="http://schemas.microsoft.com/office/drawing/2014/main" id="{39F6F44C-0653-6D15-07DB-C603D18DF044}"/>
              </a:ext>
            </a:extLst>
          </p:cNvPr>
          <p:cNvSpPr/>
          <p:nvPr/>
        </p:nvSpPr>
        <p:spPr>
          <a:xfrm>
            <a:off x="2882537" y="2309049"/>
            <a:ext cx="2153926" cy="2807948"/>
          </a:xfrm>
          <a:prstGeom prst="rect">
            <a:avLst/>
          </a:prstGeom>
        </p:spPr>
        <p:txBody>
          <a:bodyPr wrap="square">
            <a:spAutoFit/>
          </a:bodyPr>
          <a:lstStyle/>
          <a:p>
            <a:pPr lvl="0">
              <a:lnSpc>
                <a:spcPct val="150000"/>
              </a:lnSpc>
              <a:spcBef>
                <a:spcPts val="1200"/>
              </a:spcBef>
            </a:pPr>
            <a:r>
              <a:rPr lang="zh-CN" altLang="en-US" sz="2000" kern="0" dirty="0">
                <a:latin typeface="微软雅黑" panose="020B0503020204020204" pitchFamily="34" charset="-122"/>
                <a:ea typeface="微软雅黑" panose="020B0503020204020204" pitchFamily="34" charset="-122"/>
              </a:rPr>
              <a:t>规定测试的具体类型，确定任务范围，确保符合用户实际需求。制定测试时间、周期。</a:t>
            </a:r>
          </a:p>
        </p:txBody>
      </p:sp>
      <p:sp>
        <p:nvSpPr>
          <p:cNvPr id="9" name="Pentagon 131">
            <a:extLst>
              <a:ext uri="{FF2B5EF4-FFF2-40B4-BE49-F238E27FC236}">
                <a16:creationId xmlns:a16="http://schemas.microsoft.com/office/drawing/2014/main" id="{1E247341-E48C-1B60-1708-2C56915A413F}"/>
              </a:ext>
            </a:extLst>
          </p:cNvPr>
          <p:cNvSpPr/>
          <p:nvPr/>
        </p:nvSpPr>
        <p:spPr>
          <a:xfrm>
            <a:off x="5432361" y="1434956"/>
            <a:ext cx="1935090" cy="800442"/>
          </a:xfrm>
          <a:prstGeom prst="homePlate">
            <a:avLst>
              <a:gd name="adj" fmla="val 26127"/>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 name="koppt-文本框">
            <a:extLst>
              <a:ext uri="{FF2B5EF4-FFF2-40B4-BE49-F238E27FC236}">
                <a16:creationId xmlns:a16="http://schemas.microsoft.com/office/drawing/2014/main" id="{396E2EA1-9DD6-E7EA-7082-FB07D0002FC0}"/>
              </a:ext>
            </a:extLst>
          </p:cNvPr>
          <p:cNvSpPr/>
          <p:nvPr/>
        </p:nvSpPr>
        <p:spPr>
          <a:xfrm>
            <a:off x="5432362" y="1464332"/>
            <a:ext cx="1757466" cy="581057"/>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sz="2400" b="1" kern="0" dirty="0">
                <a:solidFill>
                  <a:srgbClr val="FFFFFF"/>
                </a:solidFill>
                <a:latin typeface="微软雅黑" panose="020B0503020204020204" pitchFamily="34" charset="-122"/>
                <a:ea typeface="微软雅黑" panose="020B0503020204020204" pitchFamily="34" charset="-122"/>
              </a:rPr>
              <a:t>与用户交互</a:t>
            </a:r>
            <a:endParaRPr lang="en-US" altLang="zh-CN" sz="2400" b="1" kern="0" dirty="0">
              <a:solidFill>
                <a:srgbClr val="FFFFFF"/>
              </a:solidFill>
              <a:latin typeface="微软雅黑" panose="020B0503020204020204" pitchFamily="34" charset="-122"/>
              <a:ea typeface="微软雅黑" panose="020B0503020204020204" pitchFamily="34" charset="-122"/>
            </a:endParaRPr>
          </a:p>
        </p:txBody>
      </p:sp>
      <p:sp>
        <p:nvSpPr>
          <p:cNvPr id="11" name="koppt-文本框">
            <a:extLst>
              <a:ext uri="{FF2B5EF4-FFF2-40B4-BE49-F238E27FC236}">
                <a16:creationId xmlns:a16="http://schemas.microsoft.com/office/drawing/2014/main" id="{80079429-C0E3-DA62-17E1-0EE55873E03D}"/>
              </a:ext>
            </a:extLst>
          </p:cNvPr>
          <p:cNvSpPr/>
          <p:nvPr/>
        </p:nvSpPr>
        <p:spPr>
          <a:xfrm>
            <a:off x="5432361" y="2309049"/>
            <a:ext cx="2067267" cy="1422954"/>
          </a:xfrm>
          <a:prstGeom prst="rect">
            <a:avLst/>
          </a:prstGeom>
        </p:spPr>
        <p:txBody>
          <a:bodyPr wrap="square">
            <a:spAutoFit/>
          </a:bodyPr>
          <a:lstStyle/>
          <a:p>
            <a:pPr lvl="0">
              <a:lnSpc>
                <a:spcPct val="150000"/>
              </a:lnSpc>
              <a:spcBef>
                <a:spcPts val="1200"/>
              </a:spcBef>
            </a:pPr>
            <a:r>
              <a:rPr lang="zh-CN" altLang="en-US" sz="2000" kern="0" dirty="0">
                <a:latin typeface="微软雅黑" panose="020B0503020204020204" pitchFamily="34" charset="-122"/>
                <a:ea typeface="微软雅黑" panose="020B0503020204020204" pitchFamily="34" charset="-122"/>
              </a:rPr>
              <a:t>观测并记录需要的用户数据，记录行为反馈。</a:t>
            </a:r>
          </a:p>
        </p:txBody>
      </p:sp>
      <p:sp>
        <p:nvSpPr>
          <p:cNvPr id="12" name="Pentagon 118">
            <a:extLst>
              <a:ext uri="{FF2B5EF4-FFF2-40B4-BE49-F238E27FC236}">
                <a16:creationId xmlns:a16="http://schemas.microsoft.com/office/drawing/2014/main" id="{B4624C63-CB4D-694A-DE55-E78278E79DEB}"/>
              </a:ext>
            </a:extLst>
          </p:cNvPr>
          <p:cNvSpPr/>
          <p:nvPr/>
        </p:nvSpPr>
        <p:spPr>
          <a:xfrm>
            <a:off x="7895529" y="1434955"/>
            <a:ext cx="1935090" cy="800443"/>
          </a:xfrm>
          <a:prstGeom prst="homePlate">
            <a:avLst>
              <a:gd name="adj" fmla="val 26127"/>
            </a:avLst>
          </a:prstGeom>
          <a:solidFill>
            <a:srgbClr val="039A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8" name="koppt-文本框">
            <a:extLst>
              <a:ext uri="{FF2B5EF4-FFF2-40B4-BE49-F238E27FC236}">
                <a16:creationId xmlns:a16="http://schemas.microsoft.com/office/drawing/2014/main" id="{A91AE820-0398-6023-1B36-DBBD41FC5617}"/>
              </a:ext>
            </a:extLst>
          </p:cNvPr>
          <p:cNvSpPr/>
          <p:nvPr/>
        </p:nvSpPr>
        <p:spPr>
          <a:xfrm>
            <a:off x="7895529" y="1464332"/>
            <a:ext cx="1757466" cy="581057"/>
          </a:xfrm>
          <a:prstGeom prst="rect">
            <a:avLst/>
          </a:prstGeom>
        </p:spPr>
        <p:txBody>
          <a:bodyPr wrap="square">
            <a:spAutoFit/>
          </a:bodyPr>
          <a:lstStyle/>
          <a:p>
            <a:pPr lvl="0" algn="ctr">
              <a:lnSpc>
                <a:spcPct val="150000"/>
              </a:lnSpc>
              <a:defRPr/>
            </a:pPr>
            <a:r>
              <a:rPr lang="zh-CN" altLang="en-US" sz="2400" b="1" kern="0" dirty="0">
                <a:solidFill>
                  <a:srgbClr val="FFFFFF"/>
                </a:solidFill>
                <a:latin typeface="微软雅黑" panose="020B0503020204020204" pitchFamily="34" charset="-122"/>
                <a:ea typeface="微软雅黑" panose="020B0503020204020204" pitchFamily="34" charset="-122"/>
              </a:rPr>
              <a:t>记录并分析</a:t>
            </a:r>
            <a:endPar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4" name="koppt-文本框">
            <a:extLst>
              <a:ext uri="{FF2B5EF4-FFF2-40B4-BE49-F238E27FC236}">
                <a16:creationId xmlns:a16="http://schemas.microsoft.com/office/drawing/2014/main" id="{D9E43720-1785-FE8D-D489-363546F194F1}"/>
              </a:ext>
            </a:extLst>
          </p:cNvPr>
          <p:cNvSpPr/>
          <p:nvPr/>
        </p:nvSpPr>
        <p:spPr>
          <a:xfrm>
            <a:off x="7895526" y="2309049"/>
            <a:ext cx="1866779" cy="2807948"/>
          </a:xfrm>
          <a:prstGeom prst="rect">
            <a:avLst/>
          </a:prstGeom>
        </p:spPr>
        <p:txBody>
          <a:bodyPr wrap="square">
            <a:spAutoFit/>
          </a:bodyPr>
          <a:lstStyle/>
          <a:p>
            <a:pPr lvl="0">
              <a:lnSpc>
                <a:spcPct val="150000"/>
              </a:lnSpc>
              <a:spcBef>
                <a:spcPts val="1200"/>
              </a:spcBef>
            </a:pPr>
            <a:r>
              <a:rPr lang="zh-CN" altLang="en-US" sz="2000" kern="0" dirty="0">
                <a:latin typeface="微软雅黑" panose="020B0503020204020204" pitchFamily="34" charset="-122"/>
                <a:ea typeface="微软雅黑" panose="020B0503020204020204" pitchFamily="34" charset="-122"/>
              </a:rPr>
              <a:t>记录测试数据，包括问题、建议与反馈等信息，识别可能存在的性能问题。</a:t>
            </a:r>
          </a:p>
        </p:txBody>
      </p:sp>
      <p:sp>
        <p:nvSpPr>
          <p:cNvPr id="25" name="Pentagon 131">
            <a:extLst>
              <a:ext uri="{FF2B5EF4-FFF2-40B4-BE49-F238E27FC236}">
                <a16:creationId xmlns:a16="http://schemas.microsoft.com/office/drawing/2014/main" id="{5165C2AD-AF71-7581-DDDB-0BA0C30C260A}"/>
              </a:ext>
            </a:extLst>
          </p:cNvPr>
          <p:cNvSpPr/>
          <p:nvPr/>
        </p:nvSpPr>
        <p:spPr>
          <a:xfrm>
            <a:off x="10180180" y="1434955"/>
            <a:ext cx="1776688" cy="800442"/>
          </a:xfrm>
          <a:prstGeom prst="homePlate">
            <a:avLst>
              <a:gd name="adj" fmla="val 26127"/>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6" name="koppt-文本框">
            <a:extLst>
              <a:ext uri="{FF2B5EF4-FFF2-40B4-BE49-F238E27FC236}">
                <a16:creationId xmlns:a16="http://schemas.microsoft.com/office/drawing/2014/main" id="{B4A0F104-5A04-79C3-8930-412BE3F21325}"/>
              </a:ext>
            </a:extLst>
          </p:cNvPr>
          <p:cNvSpPr/>
          <p:nvPr/>
        </p:nvSpPr>
        <p:spPr>
          <a:xfrm>
            <a:off x="10091350" y="1464332"/>
            <a:ext cx="1776688" cy="581057"/>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整理数据</a:t>
            </a:r>
          </a:p>
        </p:txBody>
      </p:sp>
      <p:sp>
        <p:nvSpPr>
          <p:cNvPr id="27" name="koppt-文本框">
            <a:extLst>
              <a:ext uri="{FF2B5EF4-FFF2-40B4-BE49-F238E27FC236}">
                <a16:creationId xmlns:a16="http://schemas.microsoft.com/office/drawing/2014/main" id="{1C783ED4-F6F1-133A-F34B-9810D062B486}"/>
              </a:ext>
            </a:extLst>
          </p:cNvPr>
          <p:cNvSpPr/>
          <p:nvPr/>
        </p:nvSpPr>
        <p:spPr>
          <a:xfrm>
            <a:off x="10135134" y="2309049"/>
            <a:ext cx="1866779" cy="2346283"/>
          </a:xfrm>
          <a:prstGeom prst="rect">
            <a:avLst/>
          </a:prstGeom>
        </p:spPr>
        <p:txBody>
          <a:bodyPr wrap="square">
            <a:spAutoFit/>
          </a:bodyPr>
          <a:lstStyle/>
          <a:p>
            <a:pPr lvl="0">
              <a:lnSpc>
                <a:spcPct val="150000"/>
              </a:lnSpc>
              <a:spcBef>
                <a:spcPts val="1200"/>
              </a:spcBef>
            </a:pPr>
            <a:r>
              <a:rPr lang="zh-CN" altLang="en-US" sz="2000" kern="0" dirty="0">
                <a:latin typeface="微软雅黑" panose="020B0503020204020204" pitchFamily="34" charset="-122"/>
                <a:ea typeface="微软雅黑" panose="020B0503020204020204" pitchFamily="34" charset="-122"/>
              </a:rPr>
              <a:t>整理并归纳当次用户测试的数据，以便于后续的改进优化以及迭代。</a:t>
            </a:r>
          </a:p>
        </p:txBody>
      </p:sp>
      <p:cxnSp>
        <p:nvCxnSpPr>
          <p:cNvPr id="28" name="koppt-连接线">
            <a:extLst>
              <a:ext uri="{FF2B5EF4-FFF2-40B4-BE49-F238E27FC236}">
                <a16:creationId xmlns:a16="http://schemas.microsoft.com/office/drawing/2014/main" id="{13DCF322-4724-E298-AD3A-C837685A77F3}"/>
              </a:ext>
            </a:extLst>
          </p:cNvPr>
          <p:cNvCxnSpPr>
            <a:cxnSpLocks/>
          </p:cNvCxnSpPr>
          <p:nvPr/>
        </p:nvCxnSpPr>
        <p:spPr>
          <a:xfrm>
            <a:off x="515954" y="5558422"/>
            <a:ext cx="11352084" cy="0"/>
          </a:xfrm>
          <a:prstGeom prst="line">
            <a:avLst/>
          </a:prstGeom>
          <a:ln w="28575">
            <a:solidFill>
              <a:srgbClr val="C0C0C0"/>
            </a:solidFill>
            <a:prstDash val="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F7FE953-CD77-CCEA-77D7-63E2FB29669A}"/>
              </a:ext>
            </a:extLst>
          </p:cNvPr>
          <p:cNvSpPr txBox="1"/>
          <p:nvPr/>
        </p:nvSpPr>
        <p:spPr>
          <a:xfrm>
            <a:off x="552258" y="5705660"/>
            <a:ext cx="11315780" cy="738664"/>
          </a:xfrm>
          <a:prstGeom prst="rect">
            <a:avLst/>
          </a:prstGeom>
          <a:noFill/>
        </p:spPr>
        <p:txBody>
          <a:bodyPr wrap="square" rtlCol="0">
            <a:spAutoFit/>
          </a:bodyPr>
          <a:lstStyle/>
          <a:p>
            <a:pPr algn="just">
              <a:lnSpc>
                <a:spcPct val="150000"/>
              </a:lnSpc>
            </a:pPr>
            <a:r>
              <a:rPr lang="zh-CN" altLang="zh-CN" sz="2800" dirty="0"/>
              <a:t>根据优先级等方式提出改进建议，尽可能解决问题，提升用户体验。</a:t>
            </a:r>
            <a:endParaRPr lang="zh-CN" altLang="en-US" b="1" kern="100" dirty="0">
              <a:solidFill>
                <a:srgbClr val="001729"/>
              </a:solidFill>
              <a:latin typeface="微软雅黑" panose="020B0503020204020204" pitchFamily="34" charset="-122"/>
              <a:ea typeface="微软雅黑" panose="020B0503020204020204" pitchFamily="34" charset="-122"/>
            </a:endParaRPr>
          </a:p>
        </p:txBody>
      </p:sp>
      <p:sp>
        <p:nvSpPr>
          <p:cNvPr id="3" name="灯片编号占位符 4">
            <a:extLst>
              <a:ext uri="{FF2B5EF4-FFF2-40B4-BE49-F238E27FC236}">
                <a16:creationId xmlns:a16="http://schemas.microsoft.com/office/drawing/2014/main" id="{02E020A5-280A-4FF8-594C-2332999C2293}"/>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7</a:t>
            </a:fld>
            <a:endParaRPr lang="zh-CN" altLang="en-US" dirty="0"/>
          </a:p>
        </p:txBody>
      </p:sp>
    </p:spTree>
    <p:extLst>
      <p:ext uri="{BB962C8B-B14F-4D97-AF65-F5344CB8AC3E}">
        <p14:creationId xmlns:p14="http://schemas.microsoft.com/office/powerpoint/2010/main" val="271661799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36BA557D-0680-430B-97BB-D280F8FDF71E}"/>
              </a:ext>
            </a:extLst>
          </p:cNvPr>
          <p:cNvGrpSpPr/>
          <p:nvPr/>
        </p:nvGrpSpPr>
        <p:grpSpPr>
          <a:xfrm>
            <a:off x="3547366" y="1416661"/>
            <a:ext cx="2646417" cy="5060333"/>
            <a:chOff x="4539205" y="1967696"/>
            <a:chExt cx="3113589" cy="4654798"/>
          </a:xfrm>
        </p:grpSpPr>
        <p:sp>
          <p:nvSpPr>
            <p:cNvPr id="22" name="矩形: 圆角 21">
              <a:extLst>
                <a:ext uri="{FF2B5EF4-FFF2-40B4-BE49-F238E27FC236}">
                  <a16:creationId xmlns:a16="http://schemas.microsoft.com/office/drawing/2014/main" id="{24DF47F3-A2DD-4601-9D78-60B16DC05520}"/>
                </a:ext>
              </a:extLst>
            </p:cNvPr>
            <p:cNvSpPr/>
            <p:nvPr/>
          </p:nvSpPr>
          <p:spPr>
            <a:xfrm>
              <a:off x="4539205" y="2459620"/>
              <a:ext cx="3113589" cy="4162874"/>
            </a:xfrm>
            <a:prstGeom prst="roundRect">
              <a:avLst>
                <a:gd name="adj" fmla="val 4399"/>
              </a:avLst>
            </a:prstGeom>
            <a:noFill/>
            <a:ln w="25400">
              <a:solidFill>
                <a:srgbClr val="039A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AED0B2D-5E70-4262-8F3C-07612550EA93}"/>
                </a:ext>
              </a:extLst>
            </p:cNvPr>
            <p:cNvSpPr/>
            <p:nvPr/>
          </p:nvSpPr>
          <p:spPr>
            <a:xfrm>
              <a:off x="5494745" y="1967696"/>
              <a:ext cx="1233170" cy="983848"/>
            </a:xfrm>
            <a:prstGeom prst="ellipse">
              <a:avLst/>
            </a:prstGeom>
            <a:solidFill>
              <a:srgbClr val="039AC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0CE2DB2E-E299-457C-A1A6-E998B2C33AD2}"/>
              </a:ext>
            </a:extLst>
          </p:cNvPr>
          <p:cNvGrpSpPr/>
          <p:nvPr/>
        </p:nvGrpSpPr>
        <p:grpSpPr>
          <a:xfrm>
            <a:off x="510451" y="1416663"/>
            <a:ext cx="2716840" cy="5060334"/>
            <a:chOff x="4539205" y="1967696"/>
            <a:chExt cx="3113589" cy="4654799"/>
          </a:xfrm>
        </p:grpSpPr>
        <p:sp>
          <p:nvSpPr>
            <p:cNvPr id="15" name="矩形: 圆角 14">
              <a:extLst>
                <a:ext uri="{FF2B5EF4-FFF2-40B4-BE49-F238E27FC236}">
                  <a16:creationId xmlns:a16="http://schemas.microsoft.com/office/drawing/2014/main" id="{F24E960D-90EB-4C47-BC1A-9713E82B7E77}"/>
                </a:ext>
              </a:extLst>
            </p:cNvPr>
            <p:cNvSpPr/>
            <p:nvPr/>
          </p:nvSpPr>
          <p:spPr>
            <a:xfrm>
              <a:off x="4539205" y="2459620"/>
              <a:ext cx="3113589" cy="4162875"/>
            </a:xfrm>
            <a:prstGeom prst="roundRect">
              <a:avLst>
                <a:gd name="adj" fmla="val 439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椭圆 15">
              <a:extLst>
                <a:ext uri="{FF2B5EF4-FFF2-40B4-BE49-F238E27FC236}">
                  <a16:creationId xmlns:a16="http://schemas.microsoft.com/office/drawing/2014/main" id="{7E0851B0-C94C-4021-9DCA-7201B5E83024}"/>
                </a:ext>
              </a:extLst>
            </p:cNvPr>
            <p:cNvSpPr/>
            <p:nvPr/>
          </p:nvSpPr>
          <p:spPr>
            <a:xfrm>
              <a:off x="5488162" y="1967696"/>
              <a:ext cx="1253875" cy="983848"/>
            </a:xfrm>
            <a:prstGeom prst="ellipse">
              <a:avLst/>
            </a:prstGeom>
            <a:solidFill>
              <a:srgbClr val="0053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 name="组合 5">
            <a:extLst>
              <a:ext uri="{FF2B5EF4-FFF2-40B4-BE49-F238E27FC236}">
                <a16:creationId xmlns:a16="http://schemas.microsoft.com/office/drawing/2014/main" id="{0F6FF73A-61F2-4587-90AF-330A4507AF12}"/>
              </a:ext>
            </a:extLst>
          </p:cNvPr>
          <p:cNvGrpSpPr/>
          <p:nvPr/>
        </p:nvGrpSpPr>
        <p:grpSpPr>
          <a:xfrm>
            <a:off x="6514249" y="1416663"/>
            <a:ext cx="2485003" cy="5060331"/>
            <a:chOff x="4539205" y="1967696"/>
            <a:chExt cx="3113589" cy="4654796"/>
          </a:xfrm>
        </p:grpSpPr>
        <p:sp>
          <p:nvSpPr>
            <p:cNvPr id="8" name="矩形: 圆角 7">
              <a:extLst>
                <a:ext uri="{FF2B5EF4-FFF2-40B4-BE49-F238E27FC236}">
                  <a16:creationId xmlns:a16="http://schemas.microsoft.com/office/drawing/2014/main" id="{01D19A00-C8F7-4715-A631-EC42D114D095}"/>
                </a:ext>
              </a:extLst>
            </p:cNvPr>
            <p:cNvSpPr/>
            <p:nvPr/>
          </p:nvSpPr>
          <p:spPr>
            <a:xfrm>
              <a:off x="4539205" y="2459619"/>
              <a:ext cx="3113589" cy="4162873"/>
            </a:xfrm>
            <a:prstGeom prst="roundRect">
              <a:avLst>
                <a:gd name="adj" fmla="val 4399"/>
              </a:avLst>
            </a:prstGeom>
            <a:noFill/>
            <a:ln w="25400">
              <a:solidFill>
                <a:srgbClr val="64A3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9" name="椭圆 8">
              <a:extLst>
                <a:ext uri="{FF2B5EF4-FFF2-40B4-BE49-F238E27FC236}">
                  <a16:creationId xmlns:a16="http://schemas.microsoft.com/office/drawing/2014/main" id="{CD803055-888E-44E1-843C-BF90280EE70C}"/>
                </a:ext>
              </a:extLst>
            </p:cNvPr>
            <p:cNvSpPr/>
            <p:nvPr/>
          </p:nvSpPr>
          <p:spPr>
            <a:xfrm>
              <a:off x="5447283" y="1967696"/>
              <a:ext cx="1281162" cy="983848"/>
            </a:xfrm>
            <a:prstGeom prst="ellipse">
              <a:avLst/>
            </a:prstGeom>
            <a:solidFill>
              <a:srgbClr val="64A3D7"/>
            </a:solidFill>
            <a:ln w="25400">
              <a:solidFill>
                <a:srgbClr val="64A3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9" name="graphs_386197">
            <a:extLst>
              <a:ext uri="{FF2B5EF4-FFF2-40B4-BE49-F238E27FC236}">
                <a16:creationId xmlns:a16="http://schemas.microsoft.com/office/drawing/2014/main" id="{59856A41-8B6B-4F67-991C-A3829B9D5F0F}"/>
              </a:ext>
            </a:extLst>
          </p:cNvPr>
          <p:cNvSpPr>
            <a:spLocks noChangeAspect="1"/>
          </p:cNvSpPr>
          <p:nvPr/>
        </p:nvSpPr>
        <p:spPr bwMode="auto">
          <a:xfrm>
            <a:off x="1690171" y="1684816"/>
            <a:ext cx="398284" cy="533254"/>
          </a:xfrm>
          <a:custGeom>
            <a:avLst/>
            <a:gdLst>
              <a:gd name="connsiteX0" fmla="*/ 217930 w 554715"/>
              <a:gd name="connsiteY0" fmla="*/ 316557 h 606722"/>
              <a:gd name="connsiteX1" fmla="*/ 336784 w 554715"/>
              <a:gd name="connsiteY1" fmla="*/ 316557 h 606722"/>
              <a:gd name="connsiteX2" fmla="*/ 356638 w 554715"/>
              <a:gd name="connsiteY2" fmla="*/ 336287 h 606722"/>
              <a:gd name="connsiteX3" fmla="*/ 356638 w 554715"/>
              <a:gd name="connsiteY3" fmla="*/ 586904 h 606722"/>
              <a:gd name="connsiteX4" fmla="*/ 336784 w 554715"/>
              <a:gd name="connsiteY4" fmla="*/ 606722 h 606722"/>
              <a:gd name="connsiteX5" fmla="*/ 217930 w 554715"/>
              <a:gd name="connsiteY5" fmla="*/ 606722 h 606722"/>
              <a:gd name="connsiteX6" fmla="*/ 198077 w 554715"/>
              <a:gd name="connsiteY6" fmla="*/ 586904 h 606722"/>
              <a:gd name="connsiteX7" fmla="*/ 198077 w 554715"/>
              <a:gd name="connsiteY7" fmla="*/ 336287 h 606722"/>
              <a:gd name="connsiteX8" fmla="*/ 217930 w 554715"/>
              <a:gd name="connsiteY8" fmla="*/ 316557 h 606722"/>
              <a:gd name="connsiteX9" fmla="*/ 416070 w 554715"/>
              <a:gd name="connsiteY9" fmla="*/ 158278 h 606722"/>
              <a:gd name="connsiteX10" fmla="*/ 534871 w 554715"/>
              <a:gd name="connsiteY10" fmla="*/ 158278 h 606722"/>
              <a:gd name="connsiteX11" fmla="*/ 554715 w 554715"/>
              <a:gd name="connsiteY11" fmla="*/ 178008 h 606722"/>
              <a:gd name="connsiteX12" fmla="*/ 554715 w 554715"/>
              <a:gd name="connsiteY12" fmla="*/ 586904 h 606722"/>
              <a:gd name="connsiteX13" fmla="*/ 534871 w 554715"/>
              <a:gd name="connsiteY13" fmla="*/ 606722 h 606722"/>
              <a:gd name="connsiteX14" fmla="*/ 416070 w 554715"/>
              <a:gd name="connsiteY14" fmla="*/ 606722 h 606722"/>
              <a:gd name="connsiteX15" fmla="*/ 396225 w 554715"/>
              <a:gd name="connsiteY15" fmla="*/ 586904 h 606722"/>
              <a:gd name="connsiteX16" fmla="*/ 396225 w 554715"/>
              <a:gd name="connsiteY16" fmla="*/ 178008 h 606722"/>
              <a:gd name="connsiteX17" fmla="*/ 416070 w 554715"/>
              <a:gd name="connsiteY17" fmla="*/ 158278 h 606722"/>
              <a:gd name="connsiteX18" fmla="*/ 19755 w 554715"/>
              <a:gd name="connsiteY18" fmla="*/ 0 h 606722"/>
              <a:gd name="connsiteX19" fmla="*/ 138645 w 554715"/>
              <a:gd name="connsiteY19" fmla="*/ 0 h 606722"/>
              <a:gd name="connsiteX20" fmla="*/ 158490 w 554715"/>
              <a:gd name="connsiteY20" fmla="*/ 19818 h 606722"/>
              <a:gd name="connsiteX21" fmla="*/ 158490 w 554715"/>
              <a:gd name="connsiteY21" fmla="*/ 586904 h 606722"/>
              <a:gd name="connsiteX22" fmla="*/ 138645 w 554715"/>
              <a:gd name="connsiteY22" fmla="*/ 606722 h 606722"/>
              <a:gd name="connsiteX23" fmla="*/ 19755 w 554715"/>
              <a:gd name="connsiteY23" fmla="*/ 606722 h 606722"/>
              <a:gd name="connsiteX24" fmla="*/ 0 w 554715"/>
              <a:gd name="connsiteY24" fmla="*/ 586904 h 606722"/>
              <a:gd name="connsiteX25" fmla="*/ 0 w 554715"/>
              <a:gd name="connsiteY25" fmla="*/ 19818 h 606722"/>
              <a:gd name="connsiteX26" fmla="*/ 19755 w 554715"/>
              <a:gd name="connsiteY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4715" h="606722">
                <a:moveTo>
                  <a:pt x="217930" y="316557"/>
                </a:moveTo>
                <a:lnTo>
                  <a:pt x="336784" y="316557"/>
                </a:lnTo>
                <a:cubicBezTo>
                  <a:pt x="347735" y="316557"/>
                  <a:pt x="356638" y="325356"/>
                  <a:pt x="356638" y="336287"/>
                </a:cubicBezTo>
                <a:lnTo>
                  <a:pt x="356638" y="586904"/>
                </a:lnTo>
                <a:cubicBezTo>
                  <a:pt x="356638" y="597835"/>
                  <a:pt x="347735" y="606722"/>
                  <a:pt x="336784" y="606722"/>
                </a:cubicBezTo>
                <a:lnTo>
                  <a:pt x="217930" y="606722"/>
                </a:lnTo>
                <a:cubicBezTo>
                  <a:pt x="206980" y="606722"/>
                  <a:pt x="198077" y="597835"/>
                  <a:pt x="198077" y="586904"/>
                </a:cubicBezTo>
                <a:lnTo>
                  <a:pt x="198077" y="336287"/>
                </a:lnTo>
                <a:cubicBezTo>
                  <a:pt x="198077" y="325356"/>
                  <a:pt x="206980" y="316557"/>
                  <a:pt x="217930" y="316557"/>
                </a:cubicBezTo>
                <a:close/>
                <a:moveTo>
                  <a:pt x="416070" y="158278"/>
                </a:moveTo>
                <a:lnTo>
                  <a:pt x="534871" y="158278"/>
                </a:lnTo>
                <a:cubicBezTo>
                  <a:pt x="545816" y="158278"/>
                  <a:pt x="554715" y="167165"/>
                  <a:pt x="554715" y="178008"/>
                </a:cubicBezTo>
                <a:lnTo>
                  <a:pt x="554715" y="586904"/>
                </a:lnTo>
                <a:cubicBezTo>
                  <a:pt x="554715" y="597835"/>
                  <a:pt x="545816" y="606722"/>
                  <a:pt x="534871" y="606722"/>
                </a:cubicBezTo>
                <a:lnTo>
                  <a:pt x="416070" y="606722"/>
                </a:lnTo>
                <a:cubicBezTo>
                  <a:pt x="405124" y="606722"/>
                  <a:pt x="396225" y="597835"/>
                  <a:pt x="396225" y="586904"/>
                </a:cubicBezTo>
                <a:lnTo>
                  <a:pt x="396225" y="178008"/>
                </a:lnTo>
                <a:cubicBezTo>
                  <a:pt x="396225" y="167165"/>
                  <a:pt x="405124" y="158278"/>
                  <a:pt x="416070" y="158278"/>
                </a:cubicBezTo>
                <a:close/>
                <a:moveTo>
                  <a:pt x="19755" y="0"/>
                </a:moveTo>
                <a:lnTo>
                  <a:pt x="138645" y="0"/>
                </a:lnTo>
                <a:cubicBezTo>
                  <a:pt x="149591" y="0"/>
                  <a:pt x="158490" y="8887"/>
                  <a:pt x="158490" y="19818"/>
                </a:cubicBezTo>
                <a:lnTo>
                  <a:pt x="158490" y="586904"/>
                </a:lnTo>
                <a:cubicBezTo>
                  <a:pt x="158490" y="597835"/>
                  <a:pt x="149591" y="606722"/>
                  <a:pt x="138645" y="606722"/>
                </a:cubicBezTo>
                <a:lnTo>
                  <a:pt x="19755" y="606722"/>
                </a:lnTo>
                <a:cubicBezTo>
                  <a:pt x="8899" y="606722"/>
                  <a:pt x="0" y="597835"/>
                  <a:pt x="0" y="586904"/>
                </a:cubicBezTo>
                <a:lnTo>
                  <a:pt x="0" y="19818"/>
                </a:lnTo>
                <a:cubicBezTo>
                  <a:pt x="0" y="8887"/>
                  <a:pt x="8899" y="0"/>
                  <a:pt x="19755" y="0"/>
                </a:cubicBezTo>
                <a:close/>
              </a:path>
            </a:pathLst>
          </a:custGeom>
          <a:solidFill>
            <a:schemeClr val="bg1"/>
          </a:solidFill>
          <a:ln>
            <a:noFill/>
          </a:ln>
        </p:spPr>
        <p:txBody>
          <a:bodyPr/>
          <a:lstStyle/>
          <a:p>
            <a:endParaRPr lang="zh-CN" altLang="en-US"/>
          </a:p>
        </p:txBody>
      </p:sp>
      <p:grpSp>
        <p:nvGrpSpPr>
          <p:cNvPr id="53" name="组合 52">
            <a:extLst>
              <a:ext uri="{FF2B5EF4-FFF2-40B4-BE49-F238E27FC236}">
                <a16:creationId xmlns:a16="http://schemas.microsoft.com/office/drawing/2014/main" id="{B0799C42-011A-4851-8DD2-F448B1B7CF44}"/>
              </a:ext>
            </a:extLst>
          </p:cNvPr>
          <p:cNvGrpSpPr/>
          <p:nvPr/>
        </p:nvGrpSpPr>
        <p:grpSpPr>
          <a:xfrm>
            <a:off x="4607757" y="1675525"/>
            <a:ext cx="542795" cy="542543"/>
            <a:chOff x="8910476" y="1067822"/>
            <a:chExt cx="528037" cy="542543"/>
          </a:xfrm>
        </p:grpSpPr>
        <p:sp>
          <p:nvSpPr>
            <p:cNvPr id="50" name="Freeform 5">
              <a:extLst>
                <a:ext uri="{FF2B5EF4-FFF2-40B4-BE49-F238E27FC236}">
                  <a16:creationId xmlns:a16="http://schemas.microsoft.com/office/drawing/2014/main" id="{5D31972E-6D80-466D-990A-E5FA1F8A6D0F}"/>
                </a:ext>
              </a:extLst>
            </p:cNvPr>
            <p:cNvSpPr/>
            <p:nvPr/>
          </p:nvSpPr>
          <p:spPr>
            <a:xfrm>
              <a:off x="9170503" y="1316298"/>
              <a:ext cx="268010" cy="29406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40" h="1140">
                  <a:moveTo>
                    <a:pt x="914" y="483"/>
                  </a:moveTo>
                  <a:lnTo>
                    <a:pt x="914" y="483"/>
                  </a:lnTo>
                  <a:cubicBezTo>
                    <a:pt x="583" y="139"/>
                    <a:pt x="583" y="139"/>
                    <a:pt x="583" y="139"/>
                  </a:cubicBezTo>
                  <a:cubicBezTo>
                    <a:pt x="450" y="6"/>
                    <a:pt x="238" y="0"/>
                    <a:pt x="106" y="126"/>
                  </a:cubicBezTo>
                  <a:cubicBezTo>
                    <a:pt x="6" y="225"/>
                    <a:pt x="6" y="225"/>
                    <a:pt x="6" y="225"/>
                  </a:cubicBezTo>
                  <a:cubicBezTo>
                    <a:pt x="6" y="225"/>
                    <a:pt x="6" y="225"/>
                    <a:pt x="0" y="225"/>
                  </a:cubicBezTo>
                  <a:cubicBezTo>
                    <a:pt x="146" y="377"/>
                    <a:pt x="146" y="377"/>
                    <a:pt x="146" y="377"/>
                  </a:cubicBezTo>
                  <a:cubicBezTo>
                    <a:pt x="146" y="377"/>
                    <a:pt x="146" y="377"/>
                    <a:pt x="152" y="377"/>
                  </a:cubicBezTo>
                  <a:cubicBezTo>
                    <a:pt x="252" y="278"/>
                    <a:pt x="252" y="278"/>
                    <a:pt x="252" y="278"/>
                  </a:cubicBezTo>
                  <a:cubicBezTo>
                    <a:pt x="305" y="232"/>
                    <a:pt x="384" y="232"/>
                    <a:pt x="430" y="285"/>
                  </a:cubicBezTo>
                  <a:cubicBezTo>
                    <a:pt x="761" y="629"/>
                    <a:pt x="761" y="629"/>
                    <a:pt x="761" y="629"/>
                  </a:cubicBezTo>
                  <a:cubicBezTo>
                    <a:pt x="808" y="675"/>
                    <a:pt x="808" y="755"/>
                    <a:pt x="761" y="808"/>
                  </a:cubicBezTo>
                  <a:cubicBezTo>
                    <a:pt x="702" y="861"/>
                    <a:pt x="702" y="861"/>
                    <a:pt x="702" y="861"/>
                  </a:cubicBezTo>
                  <a:cubicBezTo>
                    <a:pt x="655" y="907"/>
                    <a:pt x="569" y="907"/>
                    <a:pt x="523" y="854"/>
                  </a:cubicBezTo>
                  <a:cubicBezTo>
                    <a:pt x="377" y="702"/>
                    <a:pt x="377" y="702"/>
                    <a:pt x="377" y="702"/>
                  </a:cubicBezTo>
                  <a:cubicBezTo>
                    <a:pt x="305" y="741"/>
                    <a:pt x="225" y="761"/>
                    <a:pt x="146" y="761"/>
                  </a:cubicBezTo>
                  <a:cubicBezTo>
                    <a:pt x="371" y="1000"/>
                    <a:pt x="371" y="1000"/>
                    <a:pt x="371" y="1000"/>
                  </a:cubicBezTo>
                  <a:cubicBezTo>
                    <a:pt x="503" y="1132"/>
                    <a:pt x="715" y="1139"/>
                    <a:pt x="847" y="1006"/>
                  </a:cubicBezTo>
                  <a:cubicBezTo>
                    <a:pt x="900" y="953"/>
                    <a:pt x="900" y="953"/>
                    <a:pt x="900" y="953"/>
                  </a:cubicBezTo>
                  <a:cubicBezTo>
                    <a:pt x="1033" y="827"/>
                    <a:pt x="1039" y="616"/>
                    <a:pt x="914" y="483"/>
                  </a:cubicBezTo>
                  <a:close/>
                  <a:moveTo>
                    <a:pt x="914" y="483"/>
                  </a:moveTo>
                  <a:lnTo>
                    <a:pt x="914" y="483"/>
                  </a:lnTo>
                  <a:close/>
                </a:path>
              </a:pathLst>
            </a:custGeom>
            <a:solidFill>
              <a:schemeClr val="bg1"/>
            </a:solidFill>
            <a:ln w="9525">
              <a:noFill/>
            </a:ln>
          </p:spPr>
          <p:txBody>
            <a:bodyPr/>
            <a:lstStyle/>
            <a:p>
              <a:endParaRPr lang="zh-CN" altLang="en-US" sz="900"/>
            </a:p>
          </p:txBody>
        </p:sp>
        <p:sp>
          <p:nvSpPr>
            <p:cNvPr id="51" name="Freeform 6">
              <a:extLst>
                <a:ext uri="{FF2B5EF4-FFF2-40B4-BE49-F238E27FC236}">
                  <a16:creationId xmlns:a16="http://schemas.microsoft.com/office/drawing/2014/main" id="{D16FF555-8E46-46FF-A88A-AF0FD430744A}"/>
                </a:ext>
              </a:extLst>
            </p:cNvPr>
            <p:cNvSpPr/>
            <p:nvPr/>
          </p:nvSpPr>
          <p:spPr>
            <a:xfrm>
              <a:off x="8910476" y="1067822"/>
              <a:ext cx="290820" cy="27241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27" h="1060">
                  <a:moveTo>
                    <a:pt x="278" y="337"/>
                  </a:moveTo>
                  <a:lnTo>
                    <a:pt x="278" y="337"/>
                  </a:lnTo>
                  <a:cubicBezTo>
                    <a:pt x="338" y="278"/>
                    <a:pt x="338" y="278"/>
                    <a:pt x="338" y="278"/>
                  </a:cubicBezTo>
                  <a:cubicBezTo>
                    <a:pt x="384" y="231"/>
                    <a:pt x="470" y="231"/>
                    <a:pt x="517" y="284"/>
                  </a:cubicBezTo>
                  <a:cubicBezTo>
                    <a:pt x="848" y="629"/>
                    <a:pt x="848" y="629"/>
                    <a:pt x="848" y="629"/>
                  </a:cubicBezTo>
                  <a:cubicBezTo>
                    <a:pt x="894" y="682"/>
                    <a:pt x="894" y="761"/>
                    <a:pt x="848" y="807"/>
                  </a:cubicBezTo>
                  <a:cubicBezTo>
                    <a:pt x="742" y="907"/>
                    <a:pt x="742" y="907"/>
                    <a:pt x="742" y="907"/>
                  </a:cubicBezTo>
                  <a:cubicBezTo>
                    <a:pt x="888" y="1059"/>
                    <a:pt x="888" y="1059"/>
                    <a:pt x="888" y="1059"/>
                  </a:cubicBezTo>
                  <a:cubicBezTo>
                    <a:pt x="888" y="1059"/>
                    <a:pt x="888" y="1059"/>
                    <a:pt x="888" y="1053"/>
                  </a:cubicBezTo>
                  <a:cubicBezTo>
                    <a:pt x="987" y="960"/>
                    <a:pt x="987" y="960"/>
                    <a:pt x="987" y="960"/>
                  </a:cubicBezTo>
                  <a:cubicBezTo>
                    <a:pt x="1119" y="827"/>
                    <a:pt x="1126" y="615"/>
                    <a:pt x="1000" y="483"/>
                  </a:cubicBezTo>
                  <a:cubicBezTo>
                    <a:pt x="669" y="139"/>
                    <a:pt x="669" y="139"/>
                    <a:pt x="669" y="139"/>
                  </a:cubicBezTo>
                  <a:cubicBezTo>
                    <a:pt x="537" y="6"/>
                    <a:pt x="325" y="0"/>
                    <a:pt x="192" y="132"/>
                  </a:cubicBezTo>
                  <a:cubicBezTo>
                    <a:pt x="139" y="185"/>
                    <a:pt x="139" y="185"/>
                    <a:pt x="139" y="185"/>
                  </a:cubicBezTo>
                  <a:cubicBezTo>
                    <a:pt x="7" y="311"/>
                    <a:pt x="0" y="523"/>
                    <a:pt x="126" y="655"/>
                  </a:cubicBezTo>
                  <a:cubicBezTo>
                    <a:pt x="358" y="900"/>
                    <a:pt x="358" y="900"/>
                    <a:pt x="358" y="900"/>
                  </a:cubicBezTo>
                  <a:cubicBezTo>
                    <a:pt x="358" y="814"/>
                    <a:pt x="384" y="735"/>
                    <a:pt x="424" y="668"/>
                  </a:cubicBezTo>
                  <a:cubicBezTo>
                    <a:pt x="278" y="516"/>
                    <a:pt x="278" y="516"/>
                    <a:pt x="278" y="516"/>
                  </a:cubicBezTo>
                  <a:cubicBezTo>
                    <a:pt x="232" y="463"/>
                    <a:pt x="232" y="384"/>
                    <a:pt x="278" y="337"/>
                  </a:cubicBezTo>
                  <a:close/>
                  <a:moveTo>
                    <a:pt x="278" y="337"/>
                  </a:moveTo>
                  <a:lnTo>
                    <a:pt x="278" y="337"/>
                  </a:lnTo>
                  <a:close/>
                </a:path>
              </a:pathLst>
            </a:custGeom>
            <a:solidFill>
              <a:schemeClr val="bg1"/>
            </a:solidFill>
            <a:ln w="9525">
              <a:noFill/>
            </a:ln>
          </p:spPr>
          <p:txBody>
            <a:bodyPr/>
            <a:lstStyle/>
            <a:p>
              <a:endParaRPr lang="zh-CN" altLang="en-US" sz="900"/>
            </a:p>
          </p:txBody>
        </p:sp>
        <p:sp>
          <p:nvSpPr>
            <p:cNvPr id="52" name="Freeform 7">
              <a:extLst>
                <a:ext uri="{FF2B5EF4-FFF2-40B4-BE49-F238E27FC236}">
                  <a16:creationId xmlns:a16="http://schemas.microsoft.com/office/drawing/2014/main" id="{FE1806A7-EB96-4D70-8C8C-FFC763CFE543}"/>
                </a:ext>
              </a:extLst>
            </p:cNvPr>
            <p:cNvSpPr/>
            <p:nvPr/>
          </p:nvSpPr>
          <p:spPr>
            <a:xfrm>
              <a:off x="9019961" y="1217136"/>
              <a:ext cx="268010" cy="27583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41" h="1073">
                  <a:moveTo>
                    <a:pt x="1040" y="841"/>
                  </a:moveTo>
                  <a:lnTo>
                    <a:pt x="1040" y="841"/>
                  </a:lnTo>
                  <a:cubicBezTo>
                    <a:pt x="894" y="695"/>
                    <a:pt x="894" y="695"/>
                    <a:pt x="894" y="695"/>
                  </a:cubicBezTo>
                  <a:cubicBezTo>
                    <a:pt x="788" y="794"/>
                    <a:pt x="788" y="794"/>
                    <a:pt x="788" y="794"/>
                  </a:cubicBezTo>
                  <a:cubicBezTo>
                    <a:pt x="742" y="841"/>
                    <a:pt x="662" y="841"/>
                    <a:pt x="609" y="788"/>
                  </a:cubicBezTo>
                  <a:cubicBezTo>
                    <a:pt x="278" y="443"/>
                    <a:pt x="278" y="443"/>
                    <a:pt x="278" y="443"/>
                  </a:cubicBezTo>
                  <a:cubicBezTo>
                    <a:pt x="232" y="397"/>
                    <a:pt x="232" y="318"/>
                    <a:pt x="285" y="265"/>
                  </a:cubicBezTo>
                  <a:cubicBezTo>
                    <a:pt x="404" y="152"/>
                    <a:pt x="404" y="152"/>
                    <a:pt x="404" y="152"/>
                  </a:cubicBezTo>
                  <a:cubicBezTo>
                    <a:pt x="258" y="0"/>
                    <a:pt x="258" y="0"/>
                    <a:pt x="258" y="0"/>
                  </a:cubicBezTo>
                  <a:cubicBezTo>
                    <a:pt x="139" y="119"/>
                    <a:pt x="139" y="119"/>
                    <a:pt x="139" y="119"/>
                  </a:cubicBezTo>
                  <a:cubicBezTo>
                    <a:pt x="7" y="245"/>
                    <a:pt x="0" y="457"/>
                    <a:pt x="126" y="589"/>
                  </a:cubicBezTo>
                  <a:cubicBezTo>
                    <a:pt x="464" y="933"/>
                    <a:pt x="464" y="933"/>
                    <a:pt x="464" y="933"/>
                  </a:cubicBezTo>
                  <a:cubicBezTo>
                    <a:pt x="589" y="1066"/>
                    <a:pt x="801" y="1072"/>
                    <a:pt x="934" y="947"/>
                  </a:cubicBezTo>
                  <a:lnTo>
                    <a:pt x="1040" y="841"/>
                  </a:lnTo>
                  <a:close/>
                  <a:moveTo>
                    <a:pt x="1040" y="841"/>
                  </a:moveTo>
                  <a:lnTo>
                    <a:pt x="1040" y="841"/>
                  </a:lnTo>
                  <a:close/>
                </a:path>
              </a:pathLst>
            </a:custGeom>
            <a:solidFill>
              <a:schemeClr val="bg1"/>
            </a:solidFill>
            <a:ln w="9525">
              <a:noFill/>
            </a:ln>
          </p:spPr>
          <p:txBody>
            <a:bodyPr/>
            <a:lstStyle/>
            <a:p>
              <a:endParaRPr lang="zh-CN" altLang="en-US" sz="900"/>
            </a:p>
          </p:txBody>
        </p:sp>
      </p:grpSp>
      <p:grpSp>
        <p:nvGrpSpPr>
          <p:cNvPr id="36" name="组合 35">
            <a:extLst>
              <a:ext uri="{FF2B5EF4-FFF2-40B4-BE49-F238E27FC236}">
                <a16:creationId xmlns:a16="http://schemas.microsoft.com/office/drawing/2014/main" id="{15D9C33F-6844-442D-BB42-F7AE2F67F270}"/>
              </a:ext>
            </a:extLst>
          </p:cNvPr>
          <p:cNvGrpSpPr/>
          <p:nvPr/>
        </p:nvGrpSpPr>
        <p:grpSpPr>
          <a:xfrm>
            <a:off x="624840" y="2635453"/>
            <a:ext cx="2490075" cy="2360498"/>
            <a:chOff x="731421" y="2801429"/>
            <a:chExt cx="3048142" cy="2360498"/>
          </a:xfrm>
        </p:grpSpPr>
        <p:sp>
          <p:nvSpPr>
            <p:cNvPr id="30" name="矩形 29">
              <a:extLst>
                <a:ext uri="{FF2B5EF4-FFF2-40B4-BE49-F238E27FC236}">
                  <a16:creationId xmlns:a16="http://schemas.microsoft.com/office/drawing/2014/main" id="{2AE1847F-B17C-4690-A5EC-2CD4994AC607}"/>
                </a:ext>
              </a:extLst>
            </p:cNvPr>
            <p:cNvSpPr/>
            <p:nvPr/>
          </p:nvSpPr>
          <p:spPr>
            <a:xfrm>
              <a:off x="880844" y="2801429"/>
              <a:ext cx="2749471" cy="461665"/>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验证用户需求</a:t>
              </a:r>
              <a:endParaRPr lang="en-US" altLang="zh-CN" sz="2400" b="1" kern="0" dirty="0">
                <a:solidFill>
                  <a:schemeClr val="tx1">
                    <a:lumMod val="95000"/>
                    <a:lumOff val="5000"/>
                  </a:schemeClr>
                </a:solidFill>
                <a:latin typeface="Arial" panose="020B0604020202020204"/>
                <a:ea typeface="微软雅黑" panose="020B0503020204020204" pitchFamily="34" charset="-122"/>
              </a:endParaRPr>
            </a:p>
          </p:txBody>
        </p:sp>
        <p:sp>
          <p:nvSpPr>
            <p:cNvPr id="32" name="矩形 31">
              <a:extLst>
                <a:ext uri="{FF2B5EF4-FFF2-40B4-BE49-F238E27FC236}">
                  <a16:creationId xmlns:a16="http://schemas.microsoft.com/office/drawing/2014/main" id="{634EF186-99EC-4CFE-8B7B-F8D497F1B1E0}"/>
                </a:ext>
              </a:extLst>
            </p:cNvPr>
            <p:cNvSpPr/>
            <p:nvPr/>
          </p:nvSpPr>
          <p:spPr>
            <a:xfrm>
              <a:off x="731421" y="3429000"/>
              <a:ext cx="3048142" cy="1569660"/>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验证软件是否满足用户的需求和期望，确保软件的功能和特性符合实际用户需求，避免偏离初衷。</a:t>
              </a:r>
              <a:endParaRPr lang="zh-CN" altLang="en-US" sz="1600" dirty="0"/>
            </a:p>
          </p:txBody>
        </p:sp>
        <p:cxnSp>
          <p:nvCxnSpPr>
            <p:cNvPr id="34" name="直接连接符 33">
              <a:extLst>
                <a:ext uri="{FF2B5EF4-FFF2-40B4-BE49-F238E27FC236}">
                  <a16:creationId xmlns:a16="http://schemas.microsoft.com/office/drawing/2014/main" id="{D1CD57A2-6306-480E-B01C-21D709E17439}"/>
                </a:ext>
              </a:extLst>
            </p:cNvPr>
            <p:cNvCxnSpPr/>
            <p:nvPr/>
          </p:nvCxnSpPr>
          <p:spPr>
            <a:xfrm>
              <a:off x="2188827" y="3376152"/>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直角三角形 34">
              <a:extLst>
                <a:ext uri="{FF2B5EF4-FFF2-40B4-BE49-F238E27FC236}">
                  <a16:creationId xmlns:a16="http://schemas.microsoft.com/office/drawing/2014/main" id="{94FFC041-F610-4A36-937E-A79355E3D4FE}"/>
                </a:ext>
              </a:extLst>
            </p:cNvPr>
            <p:cNvSpPr/>
            <p:nvPr/>
          </p:nvSpPr>
          <p:spPr>
            <a:xfrm rot="18900000">
              <a:off x="2224827" y="4801927"/>
              <a:ext cx="360000" cy="360000"/>
            </a:xfrm>
            <a:prstGeom prst="rtTriangle">
              <a:avLst/>
            </a:prstGeom>
            <a:solidFill>
              <a:srgbClr val="005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7F8B3FAD-8EE2-4ED0-B5D6-098530B6C6ED}"/>
              </a:ext>
            </a:extLst>
          </p:cNvPr>
          <p:cNvGrpSpPr/>
          <p:nvPr/>
        </p:nvGrpSpPr>
        <p:grpSpPr>
          <a:xfrm>
            <a:off x="3718560" y="2635451"/>
            <a:ext cx="2337943" cy="3107258"/>
            <a:chOff x="918963" y="2801429"/>
            <a:chExt cx="2990303" cy="3107258"/>
          </a:xfrm>
        </p:grpSpPr>
        <p:sp>
          <p:nvSpPr>
            <p:cNvPr id="60" name="矩形 59">
              <a:extLst>
                <a:ext uri="{FF2B5EF4-FFF2-40B4-BE49-F238E27FC236}">
                  <a16:creationId xmlns:a16="http://schemas.microsoft.com/office/drawing/2014/main" id="{C20E48D7-84B2-4B5A-8F30-4BCBE46FCA3D}"/>
                </a:ext>
              </a:extLst>
            </p:cNvPr>
            <p:cNvSpPr/>
            <p:nvPr/>
          </p:nvSpPr>
          <p:spPr>
            <a:xfrm>
              <a:off x="918963" y="2801429"/>
              <a:ext cx="2990303" cy="461665"/>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降低风险和成本</a:t>
              </a:r>
              <a:endParaRPr lang="en-US" altLang="zh-CN" sz="2400" b="1" kern="0" dirty="0">
                <a:solidFill>
                  <a:schemeClr val="tx1">
                    <a:lumMod val="95000"/>
                    <a:lumOff val="5000"/>
                  </a:schemeClr>
                </a:solidFill>
                <a:latin typeface="Arial" panose="020B0604020202020204"/>
                <a:ea typeface="微软雅黑" panose="020B0503020204020204" pitchFamily="34" charset="-122"/>
              </a:endParaRPr>
            </a:p>
          </p:txBody>
        </p:sp>
        <p:sp>
          <p:nvSpPr>
            <p:cNvPr id="61" name="矩形 60">
              <a:extLst>
                <a:ext uri="{FF2B5EF4-FFF2-40B4-BE49-F238E27FC236}">
                  <a16:creationId xmlns:a16="http://schemas.microsoft.com/office/drawing/2014/main" id="{43BB807D-B857-4758-A599-58A23A02457E}"/>
                </a:ext>
              </a:extLst>
            </p:cNvPr>
            <p:cNvSpPr/>
            <p:nvPr/>
          </p:nvSpPr>
          <p:spPr>
            <a:xfrm>
              <a:off x="918963" y="3429000"/>
              <a:ext cx="2990303" cy="2308324"/>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有利于在软件正式发布之前发现与用户使用相关的问题，从而降低软件失败和不满用户的风险，有助于保护品牌声誉和减少投资的风险。</a:t>
              </a:r>
              <a:endParaRPr lang="zh-CN" altLang="en-US" sz="1600" dirty="0"/>
            </a:p>
          </p:txBody>
        </p:sp>
        <p:cxnSp>
          <p:nvCxnSpPr>
            <p:cNvPr id="62" name="直接连接符 61">
              <a:extLst>
                <a:ext uri="{FF2B5EF4-FFF2-40B4-BE49-F238E27FC236}">
                  <a16:creationId xmlns:a16="http://schemas.microsoft.com/office/drawing/2014/main" id="{0F46C070-78A2-44BF-8ED2-D734BDEC42BC}"/>
                </a:ext>
              </a:extLst>
            </p:cNvPr>
            <p:cNvCxnSpPr/>
            <p:nvPr/>
          </p:nvCxnSpPr>
          <p:spPr>
            <a:xfrm>
              <a:off x="2188827" y="3376152"/>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直角三角形 62">
              <a:extLst>
                <a:ext uri="{FF2B5EF4-FFF2-40B4-BE49-F238E27FC236}">
                  <a16:creationId xmlns:a16="http://schemas.microsoft.com/office/drawing/2014/main" id="{CDF7F99E-AB0B-4F33-B67F-FAD224AECB35}"/>
                </a:ext>
              </a:extLst>
            </p:cNvPr>
            <p:cNvSpPr/>
            <p:nvPr/>
          </p:nvSpPr>
          <p:spPr>
            <a:xfrm rot="18900000">
              <a:off x="2224827" y="5548687"/>
              <a:ext cx="360000" cy="360000"/>
            </a:xfrm>
            <a:prstGeom prst="rtTriangle">
              <a:avLst/>
            </a:prstGeom>
            <a:solidFill>
              <a:srgbClr val="005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96FBA14C-4F7C-413A-BA1B-7929827A1761}"/>
              </a:ext>
            </a:extLst>
          </p:cNvPr>
          <p:cNvGrpSpPr/>
          <p:nvPr/>
        </p:nvGrpSpPr>
        <p:grpSpPr>
          <a:xfrm>
            <a:off x="6614160" y="2635453"/>
            <a:ext cx="2240280" cy="3473018"/>
            <a:chOff x="875016" y="2801429"/>
            <a:chExt cx="3051511" cy="3473018"/>
          </a:xfrm>
        </p:grpSpPr>
        <p:sp>
          <p:nvSpPr>
            <p:cNvPr id="67" name="矩形 66">
              <a:extLst>
                <a:ext uri="{FF2B5EF4-FFF2-40B4-BE49-F238E27FC236}">
                  <a16:creationId xmlns:a16="http://schemas.microsoft.com/office/drawing/2014/main" id="{C2AD34D8-E18A-43FE-B3D5-8EAE749FA5C5}"/>
                </a:ext>
              </a:extLst>
            </p:cNvPr>
            <p:cNvSpPr/>
            <p:nvPr/>
          </p:nvSpPr>
          <p:spPr>
            <a:xfrm>
              <a:off x="1030092" y="2801429"/>
              <a:ext cx="2749471" cy="461665"/>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提高产品质量</a:t>
              </a:r>
              <a:endParaRPr lang="en-US" altLang="zh-CN" sz="2400" b="1" kern="0" dirty="0">
                <a:solidFill>
                  <a:schemeClr val="tx1">
                    <a:lumMod val="95000"/>
                    <a:lumOff val="5000"/>
                  </a:schemeClr>
                </a:solidFill>
                <a:latin typeface="Arial" panose="020B0604020202020204"/>
                <a:ea typeface="微软雅黑" panose="020B0503020204020204" pitchFamily="34" charset="-122"/>
              </a:endParaRPr>
            </a:p>
          </p:txBody>
        </p:sp>
        <p:sp>
          <p:nvSpPr>
            <p:cNvPr id="68" name="矩形 67">
              <a:extLst>
                <a:ext uri="{FF2B5EF4-FFF2-40B4-BE49-F238E27FC236}">
                  <a16:creationId xmlns:a16="http://schemas.microsoft.com/office/drawing/2014/main" id="{A96FEAE2-EC77-4A27-8152-5D25CB09C54E}"/>
                </a:ext>
              </a:extLst>
            </p:cNvPr>
            <p:cNvSpPr/>
            <p:nvPr/>
          </p:nvSpPr>
          <p:spPr>
            <a:xfrm>
              <a:off x="875016" y="3429000"/>
              <a:ext cx="3051511" cy="2677656"/>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作为验收测试的主导部分，用户测试是必不可少的测试环节。</a:t>
              </a:r>
              <a:endParaRPr lang="en-US" altLang="zh-CN" sz="1600" dirty="0">
                <a:solidFill>
                  <a:srgbClr val="000000"/>
                </a:solidFill>
                <a:latin typeface="微软雅黑" panose="020B0503020204020204" pitchFamily="34" charset="-122"/>
                <a:ea typeface="微软雅黑" panose="020B0503020204020204" pitchFamily="34" charset="-122"/>
                <a:cs typeface="+mn-ea"/>
                <a:sym typeface="+mn-ea"/>
              </a:endParaRPr>
            </a:p>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根据实际使用情况来对软件进行评估改进，有利于提高面对最终用户时软件的质量。</a:t>
              </a:r>
              <a:endParaRPr lang="zh-CN" altLang="en-US" sz="1600" dirty="0"/>
            </a:p>
          </p:txBody>
        </p:sp>
        <p:cxnSp>
          <p:nvCxnSpPr>
            <p:cNvPr id="69" name="直接连接符 68">
              <a:extLst>
                <a:ext uri="{FF2B5EF4-FFF2-40B4-BE49-F238E27FC236}">
                  <a16:creationId xmlns:a16="http://schemas.microsoft.com/office/drawing/2014/main" id="{276327DC-A591-41E8-BC2F-E796B3A0D3F5}"/>
                </a:ext>
              </a:extLst>
            </p:cNvPr>
            <p:cNvCxnSpPr/>
            <p:nvPr/>
          </p:nvCxnSpPr>
          <p:spPr>
            <a:xfrm>
              <a:off x="2188827" y="3376152"/>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0" name="直角三角形 69">
              <a:extLst>
                <a:ext uri="{FF2B5EF4-FFF2-40B4-BE49-F238E27FC236}">
                  <a16:creationId xmlns:a16="http://schemas.microsoft.com/office/drawing/2014/main" id="{33007B13-FE20-46BB-98D3-6F13709B5D2F}"/>
                </a:ext>
              </a:extLst>
            </p:cNvPr>
            <p:cNvSpPr/>
            <p:nvPr/>
          </p:nvSpPr>
          <p:spPr>
            <a:xfrm rot="18900000">
              <a:off x="2224828" y="5914447"/>
              <a:ext cx="360001" cy="360000"/>
            </a:xfrm>
            <a:prstGeom prst="rtTriangle">
              <a:avLst/>
            </a:prstGeom>
            <a:solidFill>
              <a:srgbClr val="005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矩形 70">
            <a:extLst>
              <a:ext uri="{FF2B5EF4-FFF2-40B4-BE49-F238E27FC236}">
                <a16:creationId xmlns:a16="http://schemas.microsoft.com/office/drawing/2014/main" id="{97CE8831-71B3-4AC4-B015-18ADE59B9DF3}"/>
              </a:ext>
            </a:extLst>
          </p:cNvPr>
          <p:cNvSpPr/>
          <p:nvPr/>
        </p:nvSpPr>
        <p:spPr>
          <a:xfrm>
            <a:off x="1152000" y="288000"/>
            <a:ext cx="1569660"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重要性</a:t>
            </a:r>
          </a:p>
        </p:txBody>
      </p:sp>
      <p:grpSp>
        <p:nvGrpSpPr>
          <p:cNvPr id="54" name="组合 53">
            <a:extLst>
              <a:ext uri="{FF2B5EF4-FFF2-40B4-BE49-F238E27FC236}">
                <a16:creationId xmlns:a16="http://schemas.microsoft.com/office/drawing/2014/main" id="{0F6FF73A-61F2-4587-90AF-330A4507AF12}"/>
              </a:ext>
            </a:extLst>
          </p:cNvPr>
          <p:cNvGrpSpPr/>
          <p:nvPr/>
        </p:nvGrpSpPr>
        <p:grpSpPr>
          <a:xfrm>
            <a:off x="9322530" y="1414427"/>
            <a:ext cx="2485003" cy="5060331"/>
            <a:chOff x="4539205" y="1967696"/>
            <a:chExt cx="3113589" cy="4654796"/>
          </a:xfrm>
        </p:grpSpPr>
        <p:sp>
          <p:nvSpPr>
            <p:cNvPr id="56" name="矩形: 圆角 7">
              <a:extLst>
                <a:ext uri="{FF2B5EF4-FFF2-40B4-BE49-F238E27FC236}">
                  <a16:creationId xmlns:a16="http://schemas.microsoft.com/office/drawing/2014/main" id="{01D19A00-C8F7-4715-A631-EC42D114D095}"/>
                </a:ext>
              </a:extLst>
            </p:cNvPr>
            <p:cNvSpPr/>
            <p:nvPr/>
          </p:nvSpPr>
          <p:spPr>
            <a:xfrm>
              <a:off x="4539205" y="2459619"/>
              <a:ext cx="3113589" cy="4162873"/>
            </a:xfrm>
            <a:prstGeom prst="roundRect">
              <a:avLst>
                <a:gd name="adj" fmla="val 4399"/>
              </a:avLst>
            </a:prstGeom>
            <a:noFill/>
            <a:ln w="25400">
              <a:solidFill>
                <a:srgbClr val="89DF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72" name="椭圆 71">
              <a:extLst>
                <a:ext uri="{FF2B5EF4-FFF2-40B4-BE49-F238E27FC236}">
                  <a16:creationId xmlns:a16="http://schemas.microsoft.com/office/drawing/2014/main" id="{CD803055-888E-44E1-843C-BF90280EE70C}"/>
                </a:ext>
              </a:extLst>
            </p:cNvPr>
            <p:cNvSpPr/>
            <p:nvPr/>
          </p:nvSpPr>
          <p:spPr>
            <a:xfrm>
              <a:off x="5399523" y="1967696"/>
              <a:ext cx="1328922" cy="983848"/>
            </a:xfrm>
            <a:prstGeom prst="ellipse">
              <a:avLst/>
            </a:prstGeom>
            <a:solidFill>
              <a:srgbClr val="89DFF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3" name="graphs_386197">
              <a:extLst>
                <a:ext uri="{FF2B5EF4-FFF2-40B4-BE49-F238E27FC236}">
                  <a16:creationId xmlns:a16="http://schemas.microsoft.com/office/drawing/2014/main" id="{FCF712A4-0E0A-422A-AB2E-0A160F629915}"/>
                </a:ext>
              </a:extLst>
            </p:cNvPr>
            <p:cNvSpPr>
              <a:spLocks noChangeAspect="1"/>
            </p:cNvSpPr>
            <p:nvPr/>
          </p:nvSpPr>
          <p:spPr bwMode="auto">
            <a:xfrm>
              <a:off x="5833240" y="2214359"/>
              <a:ext cx="459518" cy="490519"/>
            </a:xfrm>
            <a:custGeom>
              <a:avLst/>
              <a:gdLst>
                <a:gd name="connsiteX0" fmla="*/ 216981 w 433624"/>
                <a:gd name="connsiteY0" fmla="*/ 357580 h 598607"/>
                <a:gd name="connsiteX1" fmla="*/ 188967 w 433624"/>
                <a:gd name="connsiteY1" fmla="*/ 414341 h 598607"/>
                <a:gd name="connsiteX2" fmla="*/ 126349 w 433624"/>
                <a:gd name="connsiteY2" fmla="*/ 423389 h 598607"/>
                <a:gd name="connsiteX3" fmla="*/ 171665 w 433624"/>
                <a:gd name="connsiteY3" fmla="*/ 467537 h 598607"/>
                <a:gd name="connsiteX4" fmla="*/ 160954 w 433624"/>
                <a:gd name="connsiteY4" fmla="*/ 529781 h 598607"/>
                <a:gd name="connsiteX5" fmla="*/ 216981 w 433624"/>
                <a:gd name="connsiteY5" fmla="*/ 500441 h 598607"/>
                <a:gd name="connsiteX6" fmla="*/ 272733 w 433624"/>
                <a:gd name="connsiteY6" fmla="*/ 529781 h 598607"/>
                <a:gd name="connsiteX7" fmla="*/ 262022 w 433624"/>
                <a:gd name="connsiteY7" fmla="*/ 467537 h 598607"/>
                <a:gd name="connsiteX8" fmla="*/ 307338 w 433624"/>
                <a:gd name="connsiteY8" fmla="*/ 423389 h 598607"/>
                <a:gd name="connsiteX9" fmla="*/ 244720 w 433624"/>
                <a:gd name="connsiteY9" fmla="*/ 414341 h 598607"/>
                <a:gd name="connsiteX10" fmla="*/ 216706 w 433624"/>
                <a:gd name="connsiteY10" fmla="*/ 288754 h 598607"/>
                <a:gd name="connsiteX11" fmla="*/ 371879 w 433624"/>
                <a:gd name="connsiteY11" fmla="*/ 443681 h 598607"/>
                <a:gd name="connsiteX12" fmla="*/ 216706 w 433624"/>
                <a:gd name="connsiteY12" fmla="*/ 598607 h 598607"/>
                <a:gd name="connsiteX13" fmla="*/ 61533 w 433624"/>
                <a:gd name="connsiteY13" fmla="*/ 443681 h 598607"/>
                <a:gd name="connsiteX14" fmla="*/ 216706 w 433624"/>
                <a:gd name="connsiteY14" fmla="*/ 288754 h 598607"/>
                <a:gd name="connsiteX15" fmla="*/ 0 w 433624"/>
                <a:gd name="connsiteY15" fmla="*/ 0 h 598607"/>
                <a:gd name="connsiteX16" fmla="*/ 142527 w 433624"/>
                <a:gd name="connsiteY16" fmla="*/ 0 h 598607"/>
                <a:gd name="connsiteX17" fmla="*/ 216675 w 433624"/>
                <a:gd name="connsiteY17" fmla="*/ 98719 h 598607"/>
                <a:gd name="connsiteX18" fmla="*/ 291097 w 433624"/>
                <a:gd name="connsiteY18" fmla="*/ 0 h 598607"/>
                <a:gd name="connsiteX19" fmla="*/ 433624 w 433624"/>
                <a:gd name="connsiteY19" fmla="*/ 0 h 598607"/>
                <a:gd name="connsiteX20" fmla="*/ 216675 w 433624"/>
                <a:gd name="connsiteY20" fmla="*/ 288754 h 5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3624" h="598607">
                  <a:moveTo>
                    <a:pt x="216981" y="357580"/>
                  </a:moveTo>
                  <a:lnTo>
                    <a:pt x="188967" y="414341"/>
                  </a:lnTo>
                  <a:lnTo>
                    <a:pt x="126349" y="423389"/>
                  </a:lnTo>
                  <a:lnTo>
                    <a:pt x="171665" y="467537"/>
                  </a:lnTo>
                  <a:lnTo>
                    <a:pt x="160954" y="529781"/>
                  </a:lnTo>
                  <a:lnTo>
                    <a:pt x="216981" y="500441"/>
                  </a:lnTo>
                  <a:lnTo>
                    <a:pt x="272733" y="529781"/>
                  </a:lnTo>
                  <a:lnTo>
                    <a:pt x="262022" y="467537"/>
                  </a:lnTo>
                  <a:lnTo>
                    <a:pt x="307338" y="423389"/>
                  </a:lnTo>
                  <a:lnTo>
                    <a:pt x="244720" y="414341"/>
                  </a:lnTo>
                  <a:close/>
                  <a:moveTo>
                    <a:pt x="216706" y="288754"/>
                  </a:moveTo>
                  <a:cubicBezTo>
                    <a:pt x="302669" y="288754"/>
                    <a:pt x="371879" y="358128"/>
                    <a:pt x="371879" y="443681"/>
                  </a:cubicBezTo>
                  <a:cubicBezTo>
                    <a:pt x="371879" y="529233"/>
                    <a:pt x="302394" y="598607"/>
                    <a:pt x="216706" y="598607"/>
                  </a:cubicBezTo>
                  <a:cubicBezTo>
                    <a:pt x="131018" y="598607"/>
                    <a:pt x="61533" y="529233"/>
                    <a:pt x="61533" y="443681"/>
                  </a:cubicBezTo>
                  <a:cubicBezTo>
                    <a:pt x="61533" y="358128"/>
                    <a:pt x="131018" y="288754"/>
                    <a:pt x="216706" y="288754"/>
                  </a:cubicBezTo>
                  <a:close/>
                  <a:moveTo>
                    <a:pt x="0" y="0"/>
                  </a:moveTo>
                  <a:lnTo>
                    <a:pt x="142527" y="0"/>
                  </a:lnTo>
                  <a:lnTo>
                    <a:pt x="216675" y="98719"/>
                  </a:lnTo>
                  <a:lnTo>
                    <a:pt x="291097" y="0"/>
                  </a:lnTo>
                  <a:lnTo>
                    <a:pt x="433624" y="0"/>
                  </a:lnTo>
                  <a:lnTo>
                    <a:pt x="216675" y="28875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5" name="组合 74">
            <a:extLst>
              <a:ext uri="{FF2B5EF4-FFF2-40B4-BE49-F238E27FC236}">
                <a16:creationId xmlns:a16="http://schemas.microsoft.com/office/drawing/2014/main" id="{96FBA14C-4F7C-413A-BA1B-7929827A1761}"/>
              </a:ext>
            </a:extLst>
          </p:cNvPr>
          <p:cNvGrpSpPr/>
          <p:nvPr/>
        </p:nvGrpSpPr>
        <p:grpSpPr>
          <a:xfrm>
            <a:off x="9403079" y="2633217"/>
            <a:ext cx="2373973" cy="3122498"/>
            <a:chOff x="827883" y="2801429"/>
            <a:chExt cx="3233615" cy="3122498"/>
          </a:xfrm>
        </p:grpSpPr>
        <p:sp>
          <p:nvSpPr>
            <p:cNvPr id="77" name="矩形 76">
              <a:extLst>
                <a:ext uri="{FF2B5EF4-FFF2-40B4-BE49-F238E27FC236}">
                  <a16:creationId xmlns:a16="http://schemas.microsoft.com/office/drawing/2014/main" id="{C2AD34D8-E18A-43FE-B3D5-8EAE749FA5C5}"/>
                </a:ext>
              </a:extLst>
            </p:cNvPr>
            <p:cNvSpPr/>
            <p:nvPr/>
          </p:nvSpPr>
          <p:spPr>
            <a:xfrm>
              <a:off x="827883" y="2801429"/>
              <a:ext cx="3233615" cy="461665"/>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提高用户满意度</a:t>
              </a:r>
              <a:endParaRPr lang="en-US" altLang="zh-CN" sz="2400" b="1" kern="0" dirty="0">
                <a:solidFill>
                  <a:schemeClr val="tx1">
                    <a:lumMod val="95000"/>
                    <a:lumOff val="5000"/>
                  </a:schemeClr>
                </a:solidFill>
                <a:latin typeface="Arial" panose="020B0604020202020204"/>
                <a:ea typeface="微软雅黑" panose="020B0503020204020204" pitchFamily="34" charset="-122"/>
              </a:endParaRPr>
            </a:p>
          </p:txBody>
        </p:sp>
        <p:sp>
          <p:nvSpPr>
            <p:cNvPr id="78" name="矩形 77">
              <a:extLst>
                <a:ext uri="{FF2B5EF4-FFF2-40B4-BE49-F238E27FC236}">
                  <a16:creationId xmlns:a16="http://schemas.microsoft.com/office/drawing/2014/main" id="{A96FEAE2-EC77-4A27-8152-5D25CB09C54E}"/>
                </a:ext>
              </a:extLst>
            </p:cNvPr>
            <p:cNvSpPr/>
            <p:nvPr/>
          </p:nvSpPr>
          <p:spPr>
            <a:xfrm>
              <a:off x="827883" y="3429000"/>
              <a:ext cx="3233615" cy="2308324"/>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软件团队能够更好地理解用户的需求和期望。通过与真实用户的互动，团队能够获得关于用户需求的有用信息，有助于软件的精准定位。</a:t>
              </a:r>
              <a:endParaRPr lang="zh-CN" altLang="en-US" sz="1600" dirty="0"/>
            </a:p>
          </p:txBody>
        </p:sp>
        <p:cxnSp>
          <p:nvCxnSpPr>
            <p:cNvPr id="79" name="直接连接符 78">
              <a:extLst>
                <a:ext uri="{FF2B5EF4-FFF2-40B4-BE49-F238E27FC236}">
                  <a16:creationId xmlns:a16="http://schemas.microsoft.com/office/drawing/2014/main" id="{276327DC-A591-41E8-BC2F-E796B3A0D3F5}"/>
                </a:ext>
              </a:extLst>
            </p:cNvPr>
            <p:cNvCxnSpPr/>
            <p:nvPr/>
          </p:nvCxnSpPr>
          <p:spPr>
            <a:xfrm>
              <a:off x="2188827" y="3376152"/>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0" name="直角三角形 79">
              <a:extLst>
                <a:ext uri="{FF2B5EF4-FFF2-40B4-BE49-F238E27FC236}">
                  <a16:creationId xmlns:a16="http://schemas.microsoft.com/office/drawing/2014/main" id="{33007B13-FE20-46BB-98D3-6F13709B5D2F}"/>
                </a:ext>
              </a:extLst>
            </p:cNvPr>
            <p:cNvSpPr/>
            <p:nvPr/>
          </p:nvSpPr>
          <p:spPr>
            <a:xfrm rot="18900000">
              <a:off x="2224827" y="5563927"/>
              <a:ext cx="360001" cy="360000"/>
            </a:xfrm>
            <a:prstGeom prst="rtTriangle">
              <a:avLst/>
            </a:prstGeom>
            <a:solidFill>
              <a:srgbClr val="005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oppt-图标">
            <a:extLst>
              <a:ext uri="{FF2B5EF4-FFF2-40B4-BE49-F238E27FC236}">
                <a16:creationId xmlns:a16="http://schemas.microsoft.com/office/drawing/2014/main" id="{5D01B20F-2590-4829-BB17-CEDF86F8E782}"/>
              </a:ext>
            </a:extLst>
          </p:cNvPr>
          <p:cNvSpPr>
            <a:spLocks noEditPoints="1"/>
          </p:cNvSpPr>
          <p:nvPr/>
        </p:nvSpPr>
        <p:spPr bwMode="auto">
          <a:xfrm>
            <a:off x="7516556" y="1699926"/>
            <a:ext cx="503745" cy="51814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思源黑体 CN Bold"/>
              <a:ea typeface="+mn-ea"/>
              <a:cs typeface="+mn-cs"/>
            </a:endParaRPr>
          </a:p>
        </p:txBody>
      </p:sp>
      <p:sp>
        <p:nvSpPr>
          <p:cNvPr id="2" name="灯片编号占位符 4">
            <a:extLst>
              <a:ext uri="{FF2B5EF4-FFF2-40B4-BE49-F238E27FC236}">
                <a16:creationId xmlns:a16="http://schemas.microsoft.com/office/drawing/2014/main" id="{747BD129-595F-C271-0D1E-12E571825C7B}"/>
              </a:ext>
            </a:extLst>
          </p:cNvPr>
          <p:cNvSpPr txBox="1">
            <a:spLocks/>
          </p:cNvSpPr>
          <p:nvPr/>
        </p:nvSpPr>
        <p:spPr>
          <a:xfrm>
            <a:off x="11515724" y="6429375"/>
            <a:ext cx="500063" cy="3421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537B7A-7510-410A-AA53-45D600DA0276}" type="slidenum">
              <a:rPr lang="zh-CN" altLang="en-US" smtClean="0"/>
              <a:pPr/>
              <a:t>8</a:t>
            </a:fld>
            <a:endParaRPr lang="zh-CN" altLang="en-US" dirty="0"/>
          </a:p>
        </p:txBody>
      </p:sp>
    </p:spTree>
    <p:extLst>
      <p:ext uri="{BB962C8B-B14F-4D97-AF65-F5344CB8AC3E}">
        <p14:creationId xmlns:p14="http://schemas.microsoft.com/office/powerpoint/2010/main" val="216114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37119" y="947994"/>
            <a:ext cx="2731647" cy="21698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lang="en-US" altLang="zh-CN" sz="15000" b="1" i="1" dirty="0">
                <a:gradFill>
                  <a:gsLst>
                    <a:gs pos="0">
                      <a:srgbClr val="4472C4">
                        <a:lumMod val="50000"/>
                      </a:srgbClr>
                    </a:gs>
                    <a:gs pos="100000">
                      <a:srgbClr val="0070C0"/>
                    </a:gs>
                  </a:gsLst>
                  <a:lin ang="0" scaled="1"/>
                </a:gradFill>
                <a:latin typeface="Arial Black" panose="020B0A04020102020204" pitchFamily="34" charset="0"/>
                <a:ea typeface="等线" panose="02010600030101010101" pitchFamily="2" charset="-122"/>
              </a:rPr>
              <a:t>02</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endParaRPr>
          </a:p>
        </p:txBody>
      </p:sp>
      <p:sp>
        <p:nvSpPr>
          <p:cNvPr id="54" name="矩形 53"/>
          <p:cNvSpPr/>
          <p:nvPr/>
        </p:nvSpPr>
        <p:spPr>
          <a:xfrm>
            <a:off x="5266000" y="3707215"/>
            <a:ext cx="5969051" cy="840230"/>
          </a:xfrm>
          <a:prstGeom prst="rect">
            <a:avLst/>
          </a:prstGeom>
        </p:spPr>
        <p:txBody>
          <a:bodyPr wrap="square">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lang="zh-CN" altLang="en-US"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用户测试</a:t>
            </a:r>
            <a:r>
              <a:rPr lang="en-US" altLang="zh-CN"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a:t>
            </a:r>
            <a:r>
              <a:rPr lang="zh-CN" altLang="en-US" sz="5400" b="1" dirty="0">
                <a:gradFill>
                  <a:gsLst>
                    <a:gs pos="0">
                      <a:srgbClr val="4472C4">
                        <a:lumMod val="50000"/>
                      </a:srgbClr>
                    </a:gs>
                    <a:gs pos="100000">
                      <a:srgbClr val="0070C0"/>
                    </a:gs>
                  </a:gsLst>
                  <a:lin ang="0" scaled="1"/>
                </a:gradFill>
                <a:latin typeface="微软雅黑" panose="020B0503020204020204" pitchFamily="34" charset="-122"/>
                <a:ea typeface="微软雅黑" panose="020B0503020204020204" pitchFamily="34" charset="-122"/>
              </a:rPr>
              <a:t>内容</a:t>
            </a:r>
            <a:endPar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endParaRP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266000" y="4864219"/>
            <a:ext cx="2674450" cy="400110"/>
          </a:xfrm>
          <a:prstGeom prst="rect">
            <a:avLst/>
          </a:prstGeom>
        </p:spPr>
        <p:txBody>
          <a:bodyPr wrap="none">
            <a:spAutoFit/>
          </a:bodyPr>
          <a:lstStyle/>
          <a:p>
            <a:pPr marL="179705" indent="-179705">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用户测试关注的内容</a:t>
            </a:r>
          </a:p>
        </p:txBody>
      </p:sp>
      <p:sp>
        <p:nvSpPr>
          <p:cNvPr id="7" name="矩形 6"/>
          <p:cNvSpPr/>
          <p:nvPr/>
        </p:nvSpPr>
        <p:spPr>
          <a:xfrm>
            <a:off x="8304120" y="4864219"/>
            <a:ext cx="2930931" cy="400110"/>
          </a:xfrm>
          <a:prstGeom prst="rect">
            <a:avLst/>
          </a:prstGeom>
        </p:spPr>
        <p:txBody>
          <a:bodyPr wrap="none">
            <a:spAutoFit/>
          </a:bodyPr>
          <a:lstStyle/>
          <a:p>
            <a:pPr marL="179705" indent="-179705">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测试用户的选择和数量</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VECTOR" val="#308537;#267802;#18425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ISLIDE.VECTOR" val="#308537;#267802;#184255;"/>
</p:tagLst>
</file>

<file path=ppt/tags/tag6.xml><?xml version="1.0" encoding="utf-8"?>
<p:tagLst xmlns:a="http://schemas.openxmlformats.org/drawingml/2006/main" xmlns:r="http://schemas.openxmlformats.org/officeDocument/2006/relationships" xmlns:p="http://schemas.openxmlformats.org/presentationml/2006/main">
  <p:tag name="ISLIDE.VECTOR" val="#308537;#267802;#184255;"/>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ISLIDE.VECTOR" val="#308537;#267802;#184255;"/>
</p:tagLst>
</file>

<file path=ppt/tags/tag9.xml><?xml version="1.0" encoding="utf-8"?>
<p:tagLst xmlns:a="http://schemas.openxmlformats.org/drawingml/2006/main" xmlns:r="http://schemas.openxmlformats.org/officeDocument/2006/relationships" xmlns:p="http://schemas.openxmlformats.org/presentationml/2006/main">
  <p:tag name="ISLIDE.VECTOR" val="#308537;#267802;#18425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7040</TotalTime>
  <Words>4634</Words>
  <Application>Microsoft Office PowerPoint</Application>
  <PresentationFormat>宽屏</PresentationFormat>
  <Paragraphs>519</Paragraphs>
  <Slides>50</Slides>
  <Notes>14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50</vt:i4>
      </vt:variant>
    </vt:vector>
  </HeadingPairs>
  <TitlesOfParts>
    <vt:vector size="64" baseType="lpstr">
      <vt:lpstr>Palatino</vt:lpstr>
      <vt:lpstr>等线</vt:lpstr>
      <vt:lpstr>思源黑体 CN Bold</vt:lpstr>
      <vt:lpstr>思源黑体 CN Medium</vt:lpstr>
      <vt:lpstr>思源黑体 CN Normal</vt:lpstr>
      <vt:lpstr>微软雅黑</vt:lpstr>
      <vt:lpstr>Arial</vt:lpstr>
      <vt:lpstr>Arial Black</vt:lpstr>
      <vt:lpstr>Calibri</vt:lpstr>
      <vt:lpstr>Open Sans</vt:lpstr>
      <vt:lpstr>Stencil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董洋</dc:creator>
  <cp:lastModifiedBy>ZiJie Zhang</cp:lastModifiedBy>
  <cp:revision>567</cp:revision>
  <dcterms:created xsi:type="dcterms:W3CDTF">2020-08-21T00:34:25Z</dcterms:created>
  <dcterms:modified xsi:type="dcterms:W3CDTF">2023-11-27T14:45:16Z</dcterms:modified>
</cp:coreProperties>
</file>